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9"/>
  </p:notesMasterIdLst>
  <p:sldIdLst>
    <p:sldId id="256" r:id="rId2"/>
    <p:sldId id="280" r:id="rId3"/>
    <p:sldId id="351" r:id="rId4"/>
    <p:sldId id="287" r:id="rId5"/>
    <p:sldId id="337" r:id="rId6"/>
    <p:sldId id="355" r:id="rId7"/>
    <p:sldId id="288" r:id="rId8"/>
    <p:sldId id="356" r:id="rId9"/>
    <p:sldId id="291" r:id="rId10"/>
    <p:sldId id="334" r:id="rId11"/>
    <p:sldId id="352" r:id="rId12"/>
    <p:sldId id="358" r:id="rId13"/>
    <p:sldId id="295" r:id="rId14"/>
    <p:sldId id="296" r:id="rId15"/>
    <p:sldId id="297" r:id="rId16"/>
    <p:sldId id="353" r:id="rId17"/>
    <p:sldId id="300" r:id="rId18"/>
    <p:sldId id="339" r:id="rId19"/>
    <p:sldId id="340" r:id="rId20"/>
    <p:sldId id="341" r:id="rId21"/>
    <p:sldId id="342" r:id="rId22"/>
    <p:sldId id="305" r:id="rId23"/>
    <p:sldId id="306" r:id="rId24"/>
    <p:sldId id="343" r:id="rId25"/>
    <p:sldId id="344" r:id="rId26"/>
    <p:sldId id="345" r:id="rId27"/>
    <p:sldId id="346" r:id="rId28"/>
    <p:sldId id="333" r:id="rId29"/>
    <p:sldId id="310" r:id="rId30"/>
    <p:sldId id="347" r:id="rId31"/>
    <p:sldId id="348" r:id="rId32"/>
    <p:sldId id="349" r:id="rId33"/>
    <p:sldId id="323" r:id="rId34"/>
    <p:sldId id="325" r:id="rId35"/>
    <p:sldId id="332" r:id="rId36"/>
    <p:sldId id="338" r:id="rId37"/>
    <p:sldId id="35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4"/>
    <p:restoredTop sz="94144"/>
  </p:normalViewPr>
  <p:slideViewPr>
    <p:cSldViewPr snapToGrid="0" snapToObjects="1">
      <p:cViewPr varScale="1">
        <p:scale>
          <a:sx n="56" d="100"/>
          <a:sy n="56" d="100"/>
        </p:scale>
        <p:origin x="216" y="8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3DEEB-7165-A54A-8828-C8C825AE284F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E863C-CFED-AA4A-90B3-61C0F387B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0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8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0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2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2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hat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{Y} =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hat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{y}, Y = y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mid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Z)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overset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a.s.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}{\in} \{0, 1\}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\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mid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overset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a.s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.}{\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\{0, 1\}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\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\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hat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= \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hat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 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mid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\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mid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31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2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{W}_{LTP} =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bigg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\{w: \sum_{\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hat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{y}, y} w_{\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}(\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hat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{y}, y, z)P(\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hat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{y}, y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mid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z) = P(\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mid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z),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\Delta_{TPRD}(\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{W}_{LTP}) = \{(\mu_{11}(a; w) - \mu_{11}(b; w))_{b \in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{A}\backslash \{a\}}, w \in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{W}_{LTP}\}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52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{W}_{Smooth} =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bigg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\{w: |w_{\alpha}(\hat{y}, y, z) - w_{\alpha}(\hat{y}, y, z')| \le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(z, z')\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bigg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\Delta_{TPRD}(\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{W}_{LTP} \cap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{W}_{smooth})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98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8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6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06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04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02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05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8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95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3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7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55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3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863C-CFED-AA4A-90B3-61C0F387B7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01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CBE189-251F-754E-B88F-64A8820BE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73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82E24-C100-6E48-8E76-5D0444D9F4B6}" type="datetime1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8521E1-C420-EF4B-9487-4233902E4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33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85A35-3154-7947-878C-35CCD9938CD7}" type="datetime1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8521E1-C420-EF4B-9487-4233902E4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422805-CA6D-DC4E-B1C7-2D9FC482372B}" type="datetime1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8521E1-C420-EF4B-9487-4233902E4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56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27337F-8165-5F43-80D3-74AEAD9BD372}" type="datetime1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8521E1-C420-EF4B-9487-4233902E4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0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08C48-7255-0C47-9582-C8002F108241}" type="datetime1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8521E1-C420-EF4B-9487-4233902E4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16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053AD8-2888-4A4C-9275-AFC0341BE2A6}" type="datetime1">
              <a:rPr lang="en-US" smtClean="0"/>
              <a:t>10/19/19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8521E1-C420-EF4B-9487-4233902E4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2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4CA666-FE55-9E48-BCE5-EBDF927EC7D8}" type="datetime1">
              <a:rPr lang="en-US" smtClean="0"/>
              <a:t>10/19/19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8521E1-C420-EF4B-9487-4233902E4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4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CD3019-3F49-D64D-81EB-957AFF75F2A5}" type="datetime1">
              <a:rPr lang="en-US" smtClean="0"/>
              <a:t>10/19/19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8521E1-C420-EF4B-9487-4233902E4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7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1487DA-1997-9E45-9AA1-1C2479DDE1FD}" type="datetime1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8521E1-C420-EF4B-9487-4233902E4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59E4E4-9737-A74B-86BB-5081F175E0F7}" type="datetime1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8521E1-C420-EF4B-9487-4233902E4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7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382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BE189-251F-754E-B88F-64A8820BE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3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4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0.png"/><Relationship Id="rId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6.png"/><Relationship Id="rId7" Type="http://schemas.openxmlformats.org/officeDocument/2006/relationships/image" Target="../media/image27.png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0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emf"/><Relationship Id="rId12" Type="http://schemas.openxmlformats.org/officeDocument/2006/relationships/image" Target="../media/image44.emf"/><Relationship Id="rId13" Type="http://schemas.openxmlformats.org/officeDocument/2006/relationships/image" Target="../media/image45.emf"/><Relationship Id="rId1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9" Type="http://schemas.openxmlformats.org/officeDocument/2006/relationships/image" Target="../media/image41.emf"/><Relationship Id="rId10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57.emf"/><Relationship Id="rId10" Type="http://schemas.openxmlformats.org/officeDocument/2006/relationships/image" Target="../media/image58.emf"/><Relationship Id="rId11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emf"/><Relationship Id="rId12" Type="http://schemas.openxmlformats.org/officeDocument/2006/relationships/image" Target="../media/image78.emf"/><Relationship Id="rId13" Type="http://schemas.openxmlformats.org/officeDocument/2006/relationships/image" Target="../media/image79.emf"/><Relationship Id="rId14" Type="http://schemas.openxmlformats.org/officeDocument/2006/relationships/image" Target="../media/image84.png"/><Relationship Id="rId15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7" Type="http://schemas.openxmlformats.org/officeDocument/2006/relationships/image" Target="../media/image73.emf"/><Relationship Id="rId8" Type="http://schemas.openxmlformats.org/officeDocument/2006/relationships/image" Target="../media/image74.emf"/><Relationship Id="rId9" Type="http://schemas.openxmlformats.org/officeDocument/2006/relationships/image" Target="../media/image75.emf"/><Relationship Id="rId10" Type="http://schemas.openxmlformats.org/officeDocument/2006/relationships/image" Target="../media/image7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451" y="1143386"/>
            <a:ext cx="10860616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Assessing </a:t>
            </a:r>
            <a:r>
              <a:rPr lang="en-US" dirty="0" smtClean="0"/>
              <a:t>Algorithmic Fairness </a:t>
            </a:r>
            <a:r>
              <a:rPr lang="en-US" dirty="0"/>
              <a:t>with Unobserved </a:t>
            </a:r>
            <a:r>
              <a:rPr lang="en-US" dirty="0" smtClean="0"/>
              <a:t>Protected</a:t>
            </a:r>
            <a:r>
              <a:rPr lang="zh-CN" altLang="en-US" dirty="0" smtClean="0"/>
              <a:t> </a:t>
            </a:r>
            <a:r>
              <a:rPr lang="en-US" dirty="0" smtClean="0"/>
              <a:t>Class </a:t>
            </a:r>
            <a:r>
              <a:rPr lang="en-US" dirty="0"/>
              <a:t>Using Data Combination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8226" y="4305718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Xiaojie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Mao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49861" y="4838435"/>
            <a:ext cx="619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Department </a:t>
            </a:r>
            <a:r>
              <a:rPr lang="en-US" sz="2400" dirty="0"/>
              <a:t>of Statistics and Data </a:t>
            </a:r>
            <a:r>
              <a:rPr lang="en-US" sz="2400" dirty="0" smtClean="0"/>
              <a:t>Science</a:t>
            </a:r>
          </a:p>
          <a:p>
            <a:r>
              <a:rPr lang="zh-CN" altLang="en-US" sz="2400" dirty="0" smtClean="0"/>
              <a:t>                  </a:t>
            </a:r>
            <a:r>
              <a:rPr lang="en-US" altLang="zh-CN" sz="2400" dirty="0" smtClean="0"/>
              <a:t>Cornell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University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CBE189-251F-754E-B88F-64A8820BEA4D}" type="slidenum">
              <a:rPr lang="en-US" smtClean="0"/>
              <a:t>1</a:t>
            </a:fld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Unmeasured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confounders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757639" y="3683730"/>
                <a:ext cx="722811" cy="757645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39" y="3683730"/>
                <a:ext cx="722811" cy="75764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>
            <a:stCxn id="4" idx="6"/>
            <a:endCxn id="7" idx="2"/>
          </p:cNvCxnSpPr>
          <p:nvPr/>
        </p:nvCxnSpPr>
        <p:spPr>
          <a:xfrm>
            <a:off x="1480450" y="4062553"/>
            <a:ext cx="338763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68084" y="3683730"/>
                <a:ext cx="722811" cy="757645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084" y="3683730"/>
                <a:ext cx="722811" cy="757645"/>
              </a:xfrm>
              <a:prstGeom prst="ellipse">
                <a:avLst/>
              </a:prstGeom>
              <a:blipFill rotWithShape="0">
                <a:blip r:embed="rId4"/>
                <a:stretch>
                  <a:fillRect t="-17829" b="-31783"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802797" y="5541070"/>
                <a:ext cx="722811" cy="757645"/>
              </a:xfrm>
              <a:prstGeom prst="ellipse">
                <a:avLst/>
              </a:prstGeom>
              <a:ln w="25400"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97" y="5541070"/>
                <a:ext cx="722811" cy="757645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5400"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778028" y="1750779"/>
                <a:ext cx="722811" cy="757645"/>
              </a:xfrm>
              <a:prstGeom prst="ellipse">
                <a:avLst/>
              </a:prstGeom>
              <a:ln w="25400"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028" y="1750779"/>
                <a:ext cx="722811" cy="757645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5400"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>
            <a:stCxn id="4" idx="5"/>
          </p:cNvCxnSpPr>
          <p:nvPr/>
        </p:nvCxnSpPr>
        <p:spPr>
          <a:xfrm>
            <a:off x="1374597" y="4330420"/>
            <a:ext cx="1473098" cy="139982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3"/>
          </p:cNvCxnSpPr>
          <p:nvPr/>
        </p:nvCxnSpPr>
        <p:spPr>
          <a:xfrm flipV="1">
            <a:off x="3500839" y="4330420"/>
            <a:ext cx="1473098" cy="14325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3"/>
            <a:endCxn id="4" idx="7"/>
          </p:cNvCxnSpPr>
          <p:nvPr/>
        </p:nvCxnSpPr>
        <p:spPr>
          <a:xfrm flipH="1">
            <a:off x="1374597" y="2397469"/>
            <a:ext cx="1509284" cy="13972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5"/>
            <a:endCxn id="7" idx="1"/>
          </p:cNvCxnSpPr>
          <p:nvPr/>
        </p:nvCxnSpPr>
        <p:spPr>
          <a:xfrm>
            <a:off x="3394986" y="2397469"/>
            <a:ext cx="1578951" cy="13972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0839" y="1895518"/>
            <a:ext cx="94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race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604278" y="4472747"/>
            <a:ext cx="1575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</a:t>
            </a:r>
            <a:r>
              <a:rPr lang="zh-CN" altLang="en-US" sz="2000" dirty="0" smtClean="0"/>
              <a:t>  </a:t>
            </a:r>
            <a:r>
              <a:rPr lang="en-US" altLang="zh-CN" sz="2000" dirty="0" smtClean="0"/>
              <a:t>Loan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acceptance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045" y="4513462"/>
            <a:ext cx="158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geolocation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3631458" y="5762980"/>
            <a:ext cx="273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ocio-economic status (SES), e.g., income</a:t>
            </a:r>
            <a:endParaRPr lang="en-US" dirty="0"/>
          </a:p>
        </p:txBody>
      </p:sp>
      <p:cxnSp>
        <p:nvCxnSpPr>
          <p:cNvPr id="29" name="Straight Connector 28"/>
          <p:cNvCxnSpPr>
            <a:stCxn id="9" idx="4"/>
            <a:endCxn id="8" idx="0"/>
          </p:cNvCxnSpPr>
          <p:nvPr/>
        </p:nvCxnSpPr>
        <p:spPr>
          <a:xfrm>
            <a:off x="3139434" y="2508424"/>
            <a:ext cx="24769" cy="30326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487891" y="2402332"/>
            <a:ext cx="1003151" cy="6794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SES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506794" y="1968137"/>
            <a:ext cx="740228" cy="429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491042" y="3081811"/>
            <a:ext cx="755980" cy="419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247022" y="3185287"/>
            <a:ext cx="2125214" cy="70801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Higher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acceptance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8258419" y="1657655"/>
            <a:ext cx="2113817" cy="76796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Classified as advantaged </a:t>
            </a:r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499289" y="4993762"/>
            <a:ext cx="1003151" cy="6794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</a:t>
            </a:r>
          </a:p>
          <a:p>
            <a:pPr algn="ctr"/>
            <a:r>
              <a:rPr lang="en-US" dirty="0" smtClean="0"/>
              <a:t>SES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518192" y="4559567"/>
            <a:ext cx="740228" cy="429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502440" y="5673241"/>
            <a:ext cx="755980" cy="419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258420" y="5732139"/>
            <a:ext cx="2376413" cy="70801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Lower</a:t>
            </a:r>
          </a:p>
          <a:p>
            <a:pPr algn="ctr"/>
            <a:r>
              <a:rPr lang="en-US" altLang="zh-CN" dirty="0"/>
              <a:t>acceptance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8258419" y="4205561"/>
            <a:ext cx="2446962" cy="70801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Classified as </a:t>
            </a:r>
            <a:r>
              <a:rPr lang="en-US" altLang="zh-CN" dirty="0"/>
              <a:t>dis</a:t>
            </a:r>
            <a:r>
              <a:rPr lang="en-US" dirty="0"/>
              <a:t>advantaged </a:t>
            </a:r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6440150"/>
            <a:ext cx="3717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(</a:t>
            </a:r>
            <a:r>
              <a:rPr lang="en-US" sz="1400" dirty="0"/>
              <a:t>Chen, Kallus, Mao, </a:t>
            </a:r>
            <a:r>
              <a:rPr lang="en-US" sz="1400" dirty="0" err="1"/>
              <a:t>Svacha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en-US" sz="1400" dirty="0"/>
              <a:t> </a:t>
            </a:r>
            <a:r>
              <a:rPr lang="en-US" sz="1400" dirty="0" err="1"/>
              <a:t>Udell</a:t>
            </a:r>
            <a:r>
              <a:rPr lang="en-US" sz="1400" dirty="0"/>
              <a:t> </a:t>
            </a:r>
            <a:r>
              <a:rPr lang="en-US" altLang="zh-CN" sz="1400" dirty="0"/>
              <a:t>2019)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656646" y="3403098"/>
            <a:ext cx="172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Spurious</a:t>
            </a:r>
          </a:p>
          <a:p>
            <a:r>
              <a:rPr lang="en-US" altLang="zh-CN" b="1" dirty="0" smtClean="0"/>
              <a:t>correlation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570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24" grpId="0"/>
      <p:bldP spid="25" grpId="0"/>
      <p:bldP spid="26" grpId="0"/>
      <p:bldP spid="27" grpId="0"/>
      <p:bldP spid="33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11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Preview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9235" y="1388809"/>
            <a:ext cx="1072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Theory: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c</a:t>
            </a:r>
            <a:r>
              <a:rPr lang="en-US" altLang="zh-CN" sz="2800" dirty="0" smtClean="0"/>
              <a:t>ommon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outcome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disparity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are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unidentifiable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given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unobserved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protected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class.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0270" y="2331809"/>
            <a:ext cx="10645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800" dirty="0" smtClean="0"/>
              <a:t> </a:t>
            </a:r>
            <a:r>
              <a:rPr lang="en-US" altLang="zh-CN" sz="2800" dirty="0" smtClean="0"/>
              <a:t>Solution: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feasible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disparity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values</a:t>
            </a:r>
            <a:r>
              <a:rPr lang="zh-CN" altLang="en-US" sz="2800" dirty="0"/>
              <a:t> </a:t>
            </a:r>
            <a:r>
              <a:rPr lang="en-US" altLang="zh-CN" sz="2800" dirty="0"/>
              <a:t>that</a:t>
            </a:r>
            <a:r>
              <a:rPr lang="zh-CN" altLang="en-US" sz="2800" dirty="0"/>
              <a:t> </a:t>
            </a:r>
            <a:r>
              <a:rPr lang="en-US" altLang="zh-CN" sz="2800" dirty="0"/>
              <a:t>agree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(and</a:t>
            </a:r>
            <a:r>
              <a:rPr lang="zh-CN" altLang="en-US" sz="2800" dirty="0"/>
              <a:t> </a:t>
            </a:r>
            <a:r>
              <a:rPr lang="en-US" altLang="zh-CN" sz="2800" dirty="0"/>
              <a:t>optional</a:t>
            </a:r>
            <a:r>
              <a:rPr lang="zh-CN" altLang="en-US" sz="2800" dirty="0"/>
              <a:t> </a:t>
            </a:r>
            <a:r>
              <a:rPr lang="en-US" altLang="zh-CN" sz="2800" dirty="0"/>
              <a:t>assumptions).</a:t>
            </a:r>
            <a:r>
              <a:rPr lang="zh-CN" altLang="en-US" sz="2800" dirty="0"/>
              <a:t> 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66600"/>
            <a:ext cx="10058400" cy="3301340"/>
          </a:xfrm>
          <a:prstGeom prst="rect">
            <a:avLst/>
          </a:prstGeom>
        </p:spPr>
      </p:pic>
      <p:sp>
        <p:nvSpPr>
          <p:cNvPr id="13" name="Slide Number Placeholder 12"/>
          <p:cNvSpPr txBox="1">
            <a:spLocks/>
          </p:cNvSpPr>
          <p:nvPr/>
        </p:nvSpPr>
        <p:spPr>
          <a:xfrm>
            <a:off x="9132274" y="63621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3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12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Preview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9235" y="1388809"/>
            <a:ext cx="1072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Theory: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c</a:t>
            </a:r>
            <a:r>
              <a:rPr lang="en-US" altLang="zh-CN" sz="2800" dirty="0" smtClean="0"/>
              <a:t>ommon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outcome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disparity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are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unidentifiable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given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unobserved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protected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class.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0270" y="2331809"/>
            <a:ext cx="10645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800" dirty="0" smtClean="0"/>
              <a:t> </a:t>
            </a:r>
            <a:r>
              <a:rPr lang="en-US" altLang="zh-CN" sz="2800" dirty="0" smtClean="0"/>
              <a:t>Solution: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feasible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disparity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values</a:t>
            </a:r>
            <a:r>
              <a:rPr lang="zh-CN" altLang="en-US" sz="2800" dirty="0"/>
              <a:t> </a:t>
            </a:r>
            <a:r>
              <a:rPr lang="en-US" altLang="zh-CN" sz="2800" dirty="0"/>
              <a:t>that</a:t>
            </a:r>
            <a:r>
              <a:rPr lang="zh-CN" altLang="en-US" sz="2800" dirty="0"/>
              <a:t> </a:t>
            </a:r>
            <a:r>
              <a:rPr lang="en-US" altLang="zh-CN" sz="2800" dirty="0"/>
              <a:t>agree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(and</a:t>
            </a:r>
            <a:r>
              <a:rPr lang="zh-CN" altLang="en-US" sz="2800" dirty="0"/>
              <a:t> </a:t>
            </a:r>
            <a:r>
              <a:rPr lang="en-US" altLang="zh-CN" sz="2800" dirty="0"/>
              <a:t>optional</a:t>
            </a:r>
            <a:r>
              <a:rPr lang="zh-CN" altLang="en-US" sz="2800" dirty="0"/>
              <a:t> </a:t>
            </a:r>
            <a:r>
              <a:rPr lang="en-US" altLang="zh-CN" sz="2800" dirty="0"/>
              <a:t>assumptions).</a:t>
            </a:r>
            <a:r>
              <a:rPr lang="zh-CN" altLang="en-US" sz="2800" dirty="0"/>
              <a:t> 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13" name="Slide Number Placeholder 12"/>
          <p:cNvSpPr txBox="1">
            <a:spLocks/>
          </p:cNvSpPr>
          <p:nvPr/>
        </p:nvSpPr>
        <p:spPr>
          <a:xfrm>
            <a:off x="9132274" y="63621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12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1798708" y="202893"/>
            <a:ext cx="150506" cy="1805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0" y="3379062"/>
            <a:ext cx="10855247" cy="334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3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65" y="218806"/>
            <a:ext cx="10515600" cy="1325563"/>
          </a:xfrm>
        </p:spPr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65" y="1379473"/>
                <a:ext cx="10515600" cy="871129"/>
              </a:xfrm>
            </p:spPr>
            <p:txBody>
              <a:bodyPr>
                <a:no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b="1" dirty="0" smtClean="0"/>
                  <a:t>True outcome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𝑌</m:t>
                    </m:r>
                    <m:r>
                      <a:rPr lang="zh-CN" altLang="en-US" sz="2800" i="1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0,</m:t>
                        </m:r>
                        <m:r>
                          <a:rPr lang="zh-CN" altLang="en-US" sz="28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800" dirty="0" smtClean="0"/>
                  <a:t> </a:t>
                </a:r>
                <a:r>
                  <a:rPr lang="en-US" sz="2800" dirty="0" smtClean="0"/>
                  <a:t>that justifies optimal decision;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𝑌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=1</m:t>
                    </m:r>
                    <m:r>
                      <a:rPr lang="zh-CN" altLang="en-US" sz="2800" b="0" i="0" smtClean="0">
                        <a:latin typeface="Cambria Math" charset="0"/>
                        <a:sym typeface="Wingdings"/>
                      </a:rPr>
                      <m:t> </m:t>
                    </m:r>
                  </m:oMath>
                </a14:m>
                <a:r>
                  <a:rPr lang="en-US" altLang="zh-CN" sz="2800" dirty="0" smtClean="0">
                    <a:sym typeface="Wingdings"/>
                  </a:rPr>
                  <a:t>(no</a:t>
                </a:r>
                <a:r>
                  <a:rPr lang="zh-CN" altLang="en-US" sz="2800" dirty="0" smtClean="0">
                    <a:sym typeface="Wingdings"/>
                  </a:rPr>
                  <a:t> </a:t>
                </a:r>
                <a:r>
                  <a:rPr lang="en-US" altLang="zh-CN" sz="2800" dirty="0" smtClean="0">
                    <a:sym typeface="Wingdings"/>
                  </a:rPr>
                  <a:t>default)</a:t>
                </a:r>
                <a:r>
                  <a:rPr lang="en-US" sz="2800" dirty="0" smtClean="0">
                    <a:sym typeface="Wingdings"/>
                  </a:rPr>
                  <a:t>;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𝑌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=0</m:t>
                    </m:r>
                  </m:oMath>
                </a14:m>
                <a:r>
                  <a:rPr lang="zh-CN" altLang="en-US" sz="2800" dirty="0" smtClean="0">
                    <a:sym typeface="Wingdings"/>
                  </a:rPr>
                  <a:t> </a:t>
                </a:r>
                <a:r>
                  <a:rPr lang="en-US" altLang="zh-CN" sz="2800" dirty="0" smtClean="0">
                    <a:sym typeface="Wingdings"/>
                  </a:rPr>
                  <a:t>(default)</a:t>
                </a:r>
                <a:r>
                  <a:rPr lang="en-US" sz="2800" dirty="0" smtClean="0">
                    <a:sym typeface="Wingdings"/>
                  </a:rPr>
                  <a:t>.</a:t>
                </a:r>
                <a:endParaRPr lang="en-US" sz="2800" dirty="0">
                  <a:sym typeface="Wingdings"/>
                </a:endParaRPr>
              </a:p>
              <a:p>
                <a:pPr marL="685800" lvl="2">
                  <a:spcBef>
                    <a:spcPts val="1000"/>
                  </a:spcBef>
                </a:pPr>
                <a:endParaRPr lang="en-US" sz="2800" dirty="0" smtClean="0">
                  <a:sym typeface="Wingding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65" y="1379473"/>
                <a:ext cx="10515600" cy="871129"/>
              </a:xfrm>
              <a:blipFill rotWithShape="0">
                <a:blip r:embed="rId3"/>
                <a:stretch>
                  <a:fillRect l="-1043" t="-11888" b="-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4326" y="2851249"/>
                <a:ext cx="7346435" cy="2235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lvl="1" indent="-285750"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US" sz="2800" b="1" dirty="0" smtClean="0">
                    <a:sym typeface="Wingdings"/>
                  </a:rPr>
                  <a:t>Decision outcome</a:t>
                </a:r>
                <a:r>
                  <a:rPr lang="zh-CN" altLang="en-US" sz="2800" b="1" dirty="0" smtClean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800" i="1" smtClean="0">
                            <a:latin typeface="Cambria Math" charset="0"/>
                            <a:sym typeface="Wingdings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charset="0"/>
                            <a:sym typeface="Wingdings"/>
                          </a:rPr>
                          <m:t>𝑌</m:t>
                        </m:r>
                      </m:e>
                    </m:acc>
                    <m:r>
                      <a:rPr lang="zh-CN" altLang="en-US" sz="280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0,</m:t>
                        </m:r>
                        <m:r>
                          <a:rPr lang="zh-CN" alt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800" b="1" dirty="0" smtClean="0">
                    <a:sym typeface="Wingdings"/>
                  </a:rPr>
                  <a:t> </a:t>
                </a:r>
                <a:r>
                  <a:rPr lang="en-US" sz="2800" b="1" dirty="0" smtClean="0">
                    <a:sym typeface="Wingdings"/>
                  </a:rPr>
                  <a:t>                   </a:t>
                </a:r>
              </a:p>
              <a:p>
                <a:pPr marL="971550" lvl="2" indent="-285750">
                  <a:spcBef>
                    <a:spcPts val="10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charset="0"/>
                            <a:sym typeface="Wingdings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  <a:sym typeface="Wingdings"/>
                          </a:rPr>
                          <m:t>𝑌</m:t>
                        </m:r>
                      </m:e>
                    </m:acc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=1</m:t>
                    </m:r>
                    <m:r>
                      <a:rPr lang="zh-CN" altLang="en-US" sz="2800" b="0" i="1" smtClean="0">
                        <a:latin typeface="Cambria Math" charset="0"/>
                        <a:sym typeface="Wingdings"/>
                      </a:rPr>
                      <m:t> </m:t>
                    </m:r>
                    <m:r>
                      <a:rPr lang="en-US" altLang="zh-CN" sz="2800" b="0" i="0" smtClean="0">
                        <a:latin typeface="Cambria Math" charset="0"/>
                        <a:sym typeface="Wingdings"/>
                      </a:rPr>
                      <m:t>(</m:t>
                    </m:r>
                  </m:oMath>
                </a14:m>
                <a:r>
                  <a:rPr lang="en-US" altLang="zh-CN" sz="2800" dirty="0" smtClean="0">
                    <a:sym typeface="Wingdings"/>
                  </a:rPr>
                  <a:t>loan</a:t>
                </a:r>
                <a:r>
                  <a:rPr lang="zh-CN" altLang="en-US" sz="2800" dirty="0" smtClean="0">
                    <a:sym typeface="Wingdings"/>
                  </a:rPr>
                  <a:t> </a:t>
                </a:r>
                <a:r>
                  <a:rPr lang="en-US" altLang="zh-CN" sz="2800" dirty="0" smtClean="0">
                    <a:sym typeface="Wingdings"/>
                  </a:rPr>
                  <a:t>acceptance)</a:t>
                </a:r>
                <a:r>
                  <a:rPr lang="en-US" sz="2800" dirty="0" smtClean="0">
                    <a:sym typeface="Wingdings"/>
                  </a:rPr>
                  <a:t>;</a:t>
                </a:r>
                <a:r>
                  <a:rPr lang="en-US" altLang="zh-CN" sz="2800" dirty="0" smtClean="0">
                    <a:sym typeface="Wingdings"/>
                  </a:rPr>
                  <a:t> </a:t>
                </a:r>
                <a:endParaRPr lang="en-US" sz="2800" dirty="0" smtClean="0">
                  <a:sym typeface="Wingdings"/>
                </a:endParaRPr>
              </a:p>
              <a:p>
                <a:pPr marL="971550" lvl="2" indent="-285750">
                  <a:spcBef>
                    <a:spcPts val="10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charset="0"/>
                            <a:sym typeface="Wingdings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  <a:sym typeface="Wingdings"/>
                          </a:rPr>
                          <m:t>𝑌</m:t>
                        </m:r>
                      </m:e>
                    </m:acc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=0</m:t>
                    </m:r>
                  </m:oMath>
                </a14:m>
                <a:r>
                  <a:rPr lang="zh-CN" altLang="en-US" sz="2800" dirty="0" smtClean="0"/>
                  <a:t> </a:t>
                </a:r>
                <a:r>
                  <a:rPr lang="en-US" altLang="zh-CN" sz="2800" dirty="0" smtClean="0">
                    <a:sym typeface="Wingdings"/>
                  </a:rPr>
                  <a:t>(loan</a:t>
                </a:r>
                <a:r>
                  <a:rPr lang="zh-CN" altLang="en-US" sz="2800" dirty="0" smtClean="0">
                    <a:sym typeface="Wingdings"/>
                  </a:rPr>
                  <a:t> </a:t>
                </a:r>
                <a:r>
                  <a:rPr lang="en-US" altLang="zh-CN" sz="2800" dirty="0" smtClean="0">
                    <a:sym typeface="Wingdings"/>
                  </a:rPr>
                  <a:t>rejection)</a:t>
                </a:r>
                <a:r>
                  <a:rPr lang="en-US" sz="2800" dirty="0" smtClean="0">
                    <a:sym typeface="Wingdings"/>
                  </a:rPr>
                  <a:t>.</a:t>
                </a:r>
                <a:endParaRPr lang="en-US" sz="2800" dirty="0">
                  <a:sym typeface="Wingdings"/>
                </a:endParaRPr>
              </a:p>
              <a:p>
                <a:pPr marL="971550" lvl="2" indent="-285750">
                  <a:spcBef>
                    <a:spcPts val="1000"/>
                  </a:spcBef>
                  <a:buFont typeface="Arial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6" y="2851249"/>
                <a:ext cx="7346435" cy="2235227"/>
              </a:xfrm>
              <a:prstGeom prst="rect">
                <a:avLst/>
              </a:prstGeom>
              <a:blipFill rotWithShape="0">
                <a:blip r:embed="rId4"/>
                <a:stretch>
                  <a:fillRect t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326" y="6209725"/>
                <a:ext cx="1122112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lvl="1" indent="-457200" algn="just"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US" sz="2800" b="1" dirty="0" smtClean="0">
                    <a:sym typeface="Wingdings"/>
                  </a:rPr>
                  <a:t>Proxy variables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sym typeface="Wingdings"/>
                      </a:rPr>
                      <m:t>𝒁</m:t>
                    </m:r>
                    <m:r>
                      <a:rPr lang="zh-CN" altLang="en-US" sz="280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∈</m:t>
                    </m:r>
                    <m:r>
                      <a:rPr lang="zh-CN" altLang="en-US" sz="280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𝒵</m:t>
                    </m:r>
                  </m:oMath>
                </a14:m>
                <a:r>
                  <a:rPr lang="en-US" altLang="zh-CN" sz="2800" dirty="0" smtClean="0">
                    <a:sym typeface="Wingdings"/>
                  </a:rPr>
                  <a:t>,</a:t>
                </a:r>
                <a:r>
                  <a:rPr lang="zh-CN" altLang="en-US" sz="2800" dirty="0" smtClean="0">
                    <a:sym typeface="Wingdings"/>
                  </a:rPr>
                  <a:t> </a:t>
                </a:r>
                <a:r>
                  <a:rPr lang="en-US" altLang="zh-CN" sz="2800" dirty="0" smtClean="0">
                    <a:sym typeface="Wingdings"/>
                  </a:rPr>
                  <a:t>e.g.,</a:t>
                </a:r>
                <a:r>
                  <a:rPr lang="zh-CN" altLang="en-US" sz="2800" dirty="0" smtClean="0">
                    <a:sym typeface="Wingdings"/>
                  </a:rPr>
                  <a:t> </a:t>
                </a:r>
                <a:r>
                  <a:rPr lang="en-US" sz="2800" dirty="0">
                    <a:sym typeface="Wingdings"/>
                  </a:rPr>
                  <a:t>surname and geolocation </a:t>
                </a:r>
                <a:r>
                  <a:rPr lang="en-US" altLang="zh-CN" sz="2800" dirty="0" smtClean="0">
                    <a:sym typeface="Wingdings"/>
                  </a:rPr>
                  <a:t>in</a:t>
                </a:r>
                <a:r>
                  <a:rPr lang="zh-CN" altLang="en-US" sz="2800" dirty="0" smtClean="0">
                    <a:sym typeface="Wingdings"/>
                  </a:rPr>
                  <a:t> </a:t>
                </a:r>
                <a:r>
                  <a:rPr lang="en-US" sz="2800" dirty="0" smtClean="0">
                    <a:sym typeface="Wingdings"/>
                  </a:rPr>
                  <a:t>BISG</a:t>
                </a:r>
                <a:r>
                  <a:rPr lang="en-US" altLang="zh-CN" sz="2800" dirty="0" smtClean="0">
                    <a:sym typeface="Wingdings"/>
                  </a:rPr>
                  <a:t>.</a:t>
                </a:r>
                <a:endParaRPr lang="en-US" sz="2800" dirty="0" smtClean="0">
                  <a:sym typeface="Wingdings"/>
                </a:endParaRPr>
              </a:p>
              <a:p>
                <a:pPr marL="457200" indent="-457200">
                  <a:buFont typeface="Arial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6" y="6209725"/>
                <a:ext cx="11221121" cy="954107"/>
              </a:xfrm>
              <a:prstGeom prst="rect">
                <a:avLst/>
              </a:prstGeom>
              <a:blipFill rotWithShape="0">
                <a:blip r:embed="rId5"/>
                <a:stretch>
                  <a:fillRect t="-7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4361" y="4492058"/>
                <a:ext cx="9909513" cy="1641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lvl="1" indent="-457200"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US" sz="2800" b="1" dirty="0" smtClean="0">
                    <a:sym typeface="Wingdings"/>
                  </a:rPr>
                  <a:t>Protected attribute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  <a:sym typeface="Wingdings"/>
                      </a:rPr>
                      <m:t>𝐴</m:t>
                    </m:r>
                    <m:r>
                      <a:rPr lang="zh-CN" altLang="en-US" sz="280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∈</m:t>
                    </m:r>
                    <m:r>
                      <a:rPr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𝒜</m:t>
                    </m:r>
                  </m:oMath>
                </a14:m>
                <a:endParaRPr lang="en-US" sz="2800" b="1" dirty="0" smtClean="0">
                  <a:sym typeface="Wingdings"/>
                </a:endParaRPr>
              </a:p>
              <a:p>
                <a:pPr marL="1143000" lvl="2" indent="-457200">
                  <a:spcBef>
                    <a:spcPts val="10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𝐴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𝑎</m:t>
                    </m:r>
                  </m:oMath>
                </a14:m>
                <a:r>
                  <a:rPr lang="en-US" sz="2800" dirty="0" smtClean="0">
                    <a:sym typeface="Wingdings"/>
                  </a:rPr>
                  <a:t>  advantaged group (White); </a:t>
                </a:r>
              </a:p>
              <a:p>
                <a:pPr marL="1143000" lvl="2" indent="-457200">
                  <a:spcBef>
                    <a:spcPts val="10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𝐴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𝑏</m:t>
                    </m:r>
                  </m:oMath>
                </a14:m>
                <a:r>
                  <a:rPr lang="en-US" sz="2800" dirty="0" smtClean="0">
                    <a:sym typeface="Wingdings"/>
                  </a:rPr>
                  <a:t>  disadvantaged group (Black, </a:t>
                </a:r>
                <a:r>
                  <a:rPr lang="en-US" altLang="zh-CN" sz="2800" dirty="0" smtClean="0">
                    <a:sym typeface="Wingdings"/>
                  </a:rPr>
                  <a:t>Hispanic</a:t>
                </a:r>
                <a:r>
                  <a:rPr lang="mr-IN" sz="2800" dirty="0" smtClean="0">
                    <a:sym typeface="Wingdings"/>
                  </a:rPr>
                  <a:t>…</a:t>
                </a:r>
                <a:r>
                  <a:rPr lang="en-US" sz="2800" dirty="0" smtClean="0">
                    <a:sym typeface="Wingdings"/>
                  </a:rPr>
                  <a:t>)</a:t>
                </a:r>
                <a:r>
                  <a:rPr lang="en-US" altLang="zh-CN" sz="2800" dirty="0" smtClean="0">
                    <a:sym typeface="Wingdings"/>
                  </a:rPr>
                  <a:t>.</a:t>
                </a:r>
                <a:endParaRPr lang="en-US" sz="2800" dirty="0" smtClean="0">
                  <a:sym typeface="Wingdings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1" y="4492058"/>
                <a:ext cx="9909513" cy="1641475"/>
              </a:xfrm>
              <a:prstGeom prst="rect">
                <a:avLst/>
              </a:prstGeom>
              <a:blipFill rotWithShape="0">
                <a:blip r:embed="rId6"/>
                <a:stretch>
                  <a:fillRect t="-4089" b="-9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132274" y="6362160"/>
            <a:ext cx="2743200" cy="365125"/>
          </a:xfrm>
        </p:spPr>
        <p:txBody>
          <a:bodyPr/>
          <a:lstStyle/>
          <a:p>
            <a:fld id="{8B8521E1-C420-EF4B-9487-4233902E4AF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Combination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84275" y="2255409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dataset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83857" y="4481261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Auxiliary dataset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883857" y="365125"/>
            <a:ext cx="3875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Assumption</a:t>
            </a:r>
            <a:r>
              <a:rPr lang="en-US" sz="2400" dirty="0" smtClean="0"/>
              <a:t>:</a:t>
            </a:r>
          </a:p>
          <a:p>
            <a:r>
              <a:rPr lang="en-US" altLang="zh-CN" sz="2400" dirty="0" smtClean="0"/>
              <a:t>Independent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draws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Common distribution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023957" y="2490539"/>
            <a:ext cx="6873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</p:cNvCxnSpPr>
          <p:nvPr/>
        </p:nvCxnSpPr>
        <p:spPr>
          <a:xfrm flipV="1">
            <a:off x="9328757" y="4712093"/>
            <a:ext cx="65997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14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368" y="2255409"/>
            <a:ext cx="1476432" cy="4034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368" y="1123434"/>
            <a:ext cx="1929065" cy="4061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260" y="4533515"/>
            <a:ext cx="1125178" cy="346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191" y="1678753"/>
            <a:ext cx="4669949" cy="1623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21" y="3820369"/>
            <a:ext cx="3470691" cy="1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Disparity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7661"/>
            <a:ext cx="10515600" cy="616380"/>
          </a:xfrm>
        </p:spPr>
        <p:txBody>
          <a:bodyPr/>
          <a:lstStyle/>
          <a:p>
            <a:r>
              <a:rPr lang="en-US" dirty="0" smtClean="0"/>
              <a:t>Demographic disparity: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2569215"/>
            <a:ext cx="477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True positive rate disparity: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3744508"/>
            <a:ext cx="4820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True negative rate disparity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4917626"/>
            <a:ext cx="1008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Many more </a:t>
            </a:r>
            <a:r>
              <a:rPr lang="mr-IN" sz="2800" dirty="0" smtClean="0"/>
              <a:t>…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but</a:t>
            </a:r>
            <a:r>
              <a:rPr lang="zh-CN" altLang="en-US" sz="2800" dirty="0"/>
              <a:t> </a:t>
            </a:r>
            <a:r>
              <a:rPr lang="en-US" altLang="zh-CN" sz="2800" dirty="0"/>
              <a:t>these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necessarily</a:t>
            </a:r>
            <a:r>
              <a:rPr lang="zh-CN" altLang="en-US" sz="2800" dirty="0"/>
              <a:t> </a:t>
            </a:r>
            <a:r>
              <a:rPr lang="en-US" altLang="zh-CN" sz="2800" dirty="0"/>
              <a:t>best</a:t>
            </a:r>
            <a:r>
              <a:rPr lang="zh-CN" altLang="en-US" sz="2800" dirty="0"/>
              <a:t> </a:t>
            </a:r>
            <a:r>
              <a:rPr lang="en-US" altLang="zh-CN" sz="2800" dirty="0"/>
              <a:t>measures.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652857" y="5968199"/>
            <a:ext cx="2765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altLang="zh-CN" sz="1600" dirty="0" err="1" smtClean="0"/>
              <a:t>Hardt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et.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a</a:t>
            </a:r>
            <a:r>
              <a:rPr lang="en-US" altLang="zh-CN" sz="1600" dirty="0" smtClean="0"/>
              <a:t>l.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2016,</a:t>
            </a:r>
            <a:r>
              <a:rPr lang="zh-CN" altLang="en-US" sz="1600" dirty="0" smtClean="0"/>
              <a:t> </a:t>
            </a:r>
            <a:r>
              <a:rPr lang="en-US" sz="1600" dirty="0" err="1" smtClean="0"/>
              <a:t>Berk</a:t>
            </a:r>
            <a:r>
              <a:rPr lang="en-US" sz="1600" dirty="0" smtClean="0"/>
              <a:t> et al. 2018, </a:t>
            </a:r>
            <a:r>
              <a:rPr lang="en-US" sz="1600" dirty="0" err="1" smtClean="0"/>
              <a:t>Chouldechova</a:t>
            </a:r>
            <a:r>
              <a:rPr lang="en-US" sz="1600" dirty="0" smtClean="0"/>
              <a:t> 2017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 </a:t>
            </a:r>
            <a:r>
              <a:rPr lang="mr-IN" altLang="zh-CN" sz="1600" dirty="0" smtClean="0"/>
              <a:t>…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15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955" y="1979015"/>
            <a:ext cx="7884160" cy="447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272" y="3137100"/>
            <a:ext cx="9701348" cy="4116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272" y="4266635"/>
            <a:ext cx="9703526" cy="4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6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Disparity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7661"/>
            <a:ext cx="10515600" cy="616380"/>
          </a:xfrm>
        </p:spPr>
        <p:txBody>
          <a:bodyPr/>
          <a:lstStyle/>
          <a:p>
            <a:r>
              <a:rPr lang="en-US" dirty="0" smtClean="0"/>
              <a:t>Demographic disparity: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2100" y="5607799"/>
                <a:ext cx="8878468" cy="100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            Easy to compute if knowing</a:t>
                </a:r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mr-IN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zh-CN" alt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800" dirty="0" smtClean="0"/>
                  <a:t>                                </a:t>
                </a:r>
              </a:p>
              <a:p>
                <a:r>
                  <a:rPr lang="en-US" sz="2800" dirty="0" smtClean="0"/>
                  <a:t>     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00" y="5607799"/>
                <a:ext cx="8878468" cy="1009572"/>
              </a:xfrm>
              <a:prstGeom prst="rect">
                <a:avLst/>
              </a:prstGeom>
              <a:blipFill rotWithShape="0">
                <a:blip r:embed="rId6"/>
                <a:stretch>
                  <a:fillRect t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0" y="2569215"/>
            <a:ext cx="5169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True positive rate disparity: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3744508"/>
            <a:ext cx="4820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True negative rate disparity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4917626"/>
            <a:ext cx="1008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Many more </a:t>
            </a:r>
            <a:r>
              <a:rPr lang="mr-IN" sz="2800" dirty="0" smtClean="0"/>
              <a:t>…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but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necessarily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measures.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06839" y="6204407"/>
                <a:ext cx="8233729" cy="57868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Problem: only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mr-IN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mr-IN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zh-CN" alt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zh-CN" altLang="en-US" sz="28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are available!</a:t>
                </a:r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39" y="6204407"/>
                <a:ext cx="8233729" cy="578685"/>
              </a:xfrm>
              <a:prstGeom prst="rect">
                <a:avLst/>
              </a:prstGeom>
              <a:blipFill rotWithShape="0">
                <a:blip r:embed="rId7"/>
                <a:stretch>
                  <a:fillRect l="-1403" t="-6061" b="-1919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9652857" y="5968199"/>
            <a:ext cx="2765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altLang="zh-CN" sz="1600" dirty="0" err="1" smtClean="0"/>
              <a:t>Hardt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et.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a</a:t>
            </a:r>
            <a:r>
              <a:rPr lang="en-US" altLang="zh-CN" sz="1600" dirty="0" smtClean="0"/>
              <a:t>l.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2016,</a:t>
            </a:r>
            <a:r>
              <a:rPr lang="zh-CN" altLang="en-US" sz="1600" dirty="0" smtClean="0"/>
              <a:t> </a:t>
            </a:r>
            <a:r>
              <a:rPr lang="en-US" sz="1600" dirty="0" err="1" smtClean="0"/>
              <a:t>Berk</a:t>
            </a:r>
            <a:r>
              <a:rPr lang="en-US" sz="1600" dirty="0" smtClean="0"/>
              <a:t> et al. 2018, </a:t>
            </a:r>
            <a:r>
              <a:rPr lang="en-US" sz="1600" dirty="0" err="1" smtClean="0"/>
              <a:t>Chouldechova</a:t>
            </a:r>
            <a:r>
              <a:rPr lang="en-US" sz="1600" dirty="0" smtClean="0"/>
              <a:t> 2017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 </a:t>
            </a:r>
            <a:r>
              <a:rPr lang="mr-IN" altLang="zh-CN" sz="1600" dirty="0" smtClean="0"/>
              <a:t>…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16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1955" y="1979015"/>
            <a:ext cx="7884160" cy="447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2272" y="3137100"/>
            <a:ext cx="9701348" cy="4116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2272" y="4266635"/>
            <a:ext cx="9703526" cy="4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 under perfect proxy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7976" y="1438711"/>
                <a:ext cx="10737619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If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the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proxy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variable</a:t>
                </a:r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can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b="1" dirty="0" smtClean="0">
                    <a:solidFill>
                      <a:srgbClr val="FF0000"/>
                    </a:solidFill>
                  </a:rPr>
                  <a:t>perfectly</a:t>
                </a:r>
                <a:r>
                  <a:rPr lang="zh-CN" altLang="en-US" sz="2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 smtClean="0"/>
                  <a:t>predict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either</a:t>
                </a:r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280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mr-IN" altLang="zh-CN" sz="28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or</a:t>
                </a:r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altLang="zh-CN" sz="2800" dirty="0" smtClean="0"/>
                  <a:t>,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i.e.,</a:t>
                </a:r>
                <a:r>
                  <a:rPr lang="zh-CN" alt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76" y="1438711"/>
                <a:ext cx="10737619" cy="578685"/>
              </a:xfrm>
              <a:prstGeom prst="rect">
                <a:avLst/>
              </a:prstGeom>
              <a:blipFill rotWithShape="0">
                <a:blip r:embed="rId3"/>
                <a:stretch>
                  <a:fillRect l="-1193" t="-7368" b="-2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579832" y="2800036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or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2709" y="5334806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Disparity measures identifiable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4162134" y="6094740"/>
            <a:ext cx="4484561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Very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Strong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</a:t>
            </a:r>
            <a:r>
              <a:rPr lang="en-US" sz="2800" b="1" dirty="0" smtClean="0"/>
              <a:t>ssumption</a:t>
            </a:r>
            <a:r>
              <a:rPr lang="en-US" altLang="zh-CN" sz="2800" b="1" dirty="0" smtClean="0"/>
              <a:t>!</a:t>
            </a:r>
            <a:endParaRPr lang="en-US" sz="2800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17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492629" y="2162153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e</a:t>
            </a:r>
            <a:r>
              <a:rPr lang="en-US" altLang="zh-CN" sz="2800" dirty="0" smtClean="0"/>
              <a:t>ither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879641" y="3350405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then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5970199" y="4461441"/>
            <a:ext cx="5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or</a:t>
            </a:r>
            <a:endParaRPr lang="en-US" sz="28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425496" y="4983407"/>
            <a:ext cx="0" cy="470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92" y="2113761"/>
            <a:ext cx="5519691" cy="491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191" y="2792604"/>
            <a:ext cx="4460709" cy="4286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3306" y="2413191"/>
            <a:ext cx="1053292" cy="3103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53971" y="274984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183" y="2854406"/>
            <a:ext cx="174356" cy="1743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865" y="3834323"/>
            <a:ext cx="2132829" cy="4577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1115" y="4568090"/>
            <a:ext cx="1695834" cy="3946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7921" y="4461441"/>
            <a:ext cx="1827710" cy="49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1" grpId="0"/>
      <p:bldP spid="22" grpId="0" animBg="1"/>
      <p:bldP spid="28" grpId="0"/>
      <p:bldP spid="31" grpId="0"/>
      <p:bldP spid="37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</a:t>
            </a:r>
            <a:r>
              <a:rPr lang="en-US" dirty="0" err="1" smtClean="0"/>
              <a:t>unidentifiability</a:t>
            </a:r>
            <a:r>
              <a:rPr lang="en-US" dirty="0" smtClean="0"/>
              <a:t> of disparity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Proposition: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</a:t>
            </a:r>
            <a:r>
              <a:rPr lang="en-US" dirty="0" smtClean="0"/>
              <a:t>et                 , and marginal distributions                 and               be given.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hold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assumptions</a:t>
            </a:r>
            <a:r>
              <a:rPr lang="en-US" dirty="0" smtClean="0"/>
              <a:t>, </a:t>
            </a:r>
            <a:r>
              <a:rPr lang="en-US" dirty="0" smtClean="0"/>
              <a:t>then there exist two different joint distributions                       that </a:t>
            </a:r>
            <a:r>
              <a:rPr lang="en-US" dirty="0" smtClean="0">
                <a:solidFill>
                  <a:srgbClr val="FF0000"/>
                </a:solidFill>
              </a:rPr>
              <a:t>agree with the marginal distributions</a:t>
            </a:r>
            <a:r>
              <a:rPr lang="en-US" dirty="0" smtClean="0"/>
              <a:t> but give rise to two </a:t>
            </a:r>
            <a:r>
              <a:rPr lang="en-US" dirty="0" smtClean="0">
                <a:solidFill>
                  <a:srgbClr val="FF0000"/>
                </a:solidFill>
              </a:rPr>
              <a:t>different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values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of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the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disparity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measures</a:t>
            </a:r>
            <a:r>
              <a:rPr lang="en-US" altLang="zh-CN" dirty="0" smtClean="0"/>
              <a:t>.</a:t>
            </a:r>
            <a:r>
              <a:rPr lang="en-US" dirty="0" smtClean="0"/>
              <a:t>        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81" y="2780632"/>
            <a:ext cx="1547222" cy="357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819" y="2741304"/>
            <a:ext cx="1498237" cy="3971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356" y="2814751"/>
            <a:ext cx="1049758" cy="323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59" y="4433995"/>
            <a:ext cx="1974224" cy="415626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76019" y="5915353"/>
            <a:ext cx="2926337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So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hopeless?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567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Uncertainty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joint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3061" y="1628951"/>
            <a:ext cx="874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Let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distributions               and               </a:t>
            </a:r>
            <a:r>
              <a:rPr lang="zh-CN" altLang="en-US" sz="2800" dirty="0" smtClean="0"/>
              <a:t>    </a:t>
            </a:r>
            <a:r>
              <a:rPr lang="en-US" sz="2800" dirty="0" smtClean="0"/>
              <a:t>be given.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849" y="2682945"/>
            <a:ext cx="4050030" cy="6967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849" y="3441582"/>
            <a:ext cx="3910693" cy="77293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516257" y="2875181"/>
            <a:ext cx="2323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Law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total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probability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105807" y="4351959"/>
            <a:ext cx="3383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Fréchet</a:t>
            </a:r>
            <a:r>
              <a:rPr lang="en-US" altLang="zh-CN" sz="2400" dirty="0" err="1" smtClean="0"/>
              <a:t>-Hoeffding</a:t>
            </a:r>
            <a:endParaRPr lang="en-US" altLang="zh-CN" sz="2400" dirty="0"/>
          </a:p>
          <a:p>
            <a:r>
              <a:rPr lang="zh-CN" altLang="en-US" sz="2400" dirty="0" smtClean="0"/>
              <a:t>     </a:t>
            </a:r>
            <a:r>
              <a:rPr lang="en-US" altLang="zh-CN" sz="2400" dirty="0" smtClean="0"/>
              <a:t>inequality</a:t>
            </a:r>
            <a:endParaRPr lang="en-US" sz="2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474" y="1760963"/>
            <a:ext cx="1130515" cy="3098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648" y="1687467"/>
            <a:ext cx="1694280" cy="4096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3473" y="2801616"/>
            <a:ext cx="659826" cy="972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642" y="4180197"/>
            <a:ext cx="6232781" cy="452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9896" y="4767458"/>
            <a:ext cx="7230654" cy="4362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5135" y="3116648"/>
            <a:ext cx="3302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757" y="4180197"/>
            <a:ext cx="241300" cy="11049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434146" y="4016344"/>
            <a:ext cx="4925441" cy="870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434145" y="5318193"/>
            <a:ext cx="4925441" cy="870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34145" y="4025052"/>
            <a:ext cx="0" cy="129314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394298" y="4015117"/>
            <a:ext cx="1" cy="135783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0" y="5518303"/>
            <a:ext cx="37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Equal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under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perfect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proxy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496" y="3031334"/>
            <a:ext cx="558800" cy="431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5591" y="4302549"/>
            <a:ext cx="759348" cy="3297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74297" y="4767457"/>
            <a:ext cx="565117" cy="35863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39337" y="6444343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Cambanis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et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al.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1976,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Fan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et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al.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2014)</a:t>
            </a:r>
            <a:endParaRPr lang="en-US" sz="1400" dirty="0"/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73474" y="6136327"/>
            <a:ext cx="6413872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How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effectively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information?</a:t>
            </a:r>
            <a:endParaRPr lang="en-US" sz="2800" dirty="0"/>
          </a:p>
        </p:txBody>
      </p:sp>
      <p:sp>
        <p:nvSpPr>
          <p:cNvPr id="30" name="Oval 29"/>
          <p:cNvSpPr/>
          <p:nvPr/>
        </p:nvSpPr>
        <p:spPr>
          <a:xfrm>
            <a:off x="11798708" y="202893"/>
            <a:ext cx="150506" cy="1805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7" grpId="0"/>
      <p:bldP spid="42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650" y="449527"/>
            <a:ext cx="10506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Chen</a:t>
            </a:r>
            <a:r>
              <a:rPr lang="en-US" sz="2400" dirty="0"/>
              <a:t>, </a:t>
            </a:r>
            <a:r>
              <a:rPr lang="en-US" sz="2400" dirty="0" smtClean="0"/>
              <a:t>Kallus</a:t>
            </a:r>
            <a:r>
              <a:rPr lang="en-US" sz="2400" dirty="0"/>
              <a:t>, </a:t>
            </a:r>
            <a:r>
              <a:rPr lang="en-US" sz="2400" b="1" dirty="0" smtClean="0"/>
              <a:t>Mao</a:t>
            </a:r>
            <a:r>
              <a:rPr lang="en-US" sz="2400" dirty="0"/>
              <a:t>, </a:t>
            </a:r>
            <a:r>
              <a:rPr lang="en-US" sz="2400" dirty="0" err="1" smtClean="0"/>
              <a:t>Svacha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and</a:t>
            </a:r>
            <a:r>
              <a:rPr lang="en-US" sz="2400" dirty="0" smtClean="0"/>
              <a:t> </a:t>
            </a:r>
            <a:r>
              <a:rPr lang="en-US" sz="2400" dirty="0" err="1" smtClean="0"/>
              <a:t>Udell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“Fairness </a:t>
            </a:r>
            <a:r>
              <a:rPr lang="en-US" sz="2400" dirty="0"/>
              <a:t>under unawareness: Assessing disparity when protected class is unobserved</a:t>
            </a:r>
            <a:r>
              <a:rPr lang="en-US" sz="2400" dirty="0" smtClean="0"/>
              <a:t>.”</a:t>
            </a:r>
            <a:r>
              <a:rPr lang="en-US" sz="2400" dirty="0"/>
              <a:t> </a:t>
            </a:r>
            <a:r>
              <a:rPr lang="en-US" altLang="zh-CN" sz="2400" b="1" i="1" dirty="0" smtClean="0"/>
              <a:t>ACM</a:t>
            </a:r>
            <a:r>
              <a:rPr lang="zh-CN" altLang="en-US" sz="2400" b="1" i="1" dirty="0" smtClean="0"/>
              <a:t> </a:t>
            </a:r>
            <a:r>
              <a:rPr lang="en-US" altLang="zh-CN" sz="2400" b="1" i="1" dirty="0" smtClean="0"/>
              <a:t>FAT</a:t>
            </a:r>
            <a:r>
              <a:rPr lang="zh-CN" altLang="en-US" sz="2400" b="1" i="1" dirty="0" smtClean="0"/>
              <a:t>*</a:t>
            </a:r>
            <a:r>
              <a:rPr lang="en-US" sz="2400" dirty="0" smtClean="0"/>
              <a:t>, </a:t>
            </a:r>
            <a:r>
              <a:rPr lang="en-US" sz="2400" dirty="0"/>
              <a:t>2019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Kallus, </a:t>
            </a:r>
            <a:r>
              <a:rPr lang="en-US" sz="2400" b="1" dirty="0" smtClean="0"/>
              <a:t>Mao</a:t>
            </a:r>
            <a:r>
              <a:rPr lang="en-US" sz="2400" dirty="0"/>
              <a:t>, </a:t>
            </a:r>
            <a:r>
              <a:rPr lang="en-US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Zhou</a:t>
            </a:r>
            <a:r>
              <a:rPr lang="en-US" sz="2400" dirty="0"/>
              <a:t>. </a:t>
            </a:r>
            <a:r>
              <a:rPr lang="en-US" sz="2400" dirty="0" smtClean="0"/>
              <a:t>“Assessing </a:t>
            </a:r>
            <a:r>
              <a:rPr lang="en-US" sz="2400" dirty="0"/>
              <a:t>Algorithmic Fairness with Unobserved Protected Class Using Data Combination</a:t>
            </a:r>
            <a:r>
              <a:rPr lang="en-US" sz="2400" dirty="0" smtClean="0"/>
              <a:t>.”</a:t>
            </a:r>
            <a:r>
              <a:rPr lang="zh-CN" altLang="en-US" sz="2400" dirty="0" smtClean="0"/>
              <a:t> </a:t>
            </a:r>
            <a:r>
              <a:rPr lang="en-US" sz="2400" dirty="0"/>
              <a:t>Major revision in </a:t>
            </a:r>
            <a:r>
              <a:rPr lang="en-US" sz="2400" b="1" i="1" dirty="0"/>
              <a:t>Management Science </a:t>
            </a:r>
            <a:r>
              <a:rPr lang="en-US" sz="2400" dirty="0"/>
              <a:t>Special Issue on Data-Driven Prescriptive Analytics</a:t>
            </a:r>
            <a:r>
              <a:rPr lang="en-US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2019.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http://www.nathankallus.com/nath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69" y="3261857"/>
            <a:ext cx="2408542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04231" y="615091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Nathan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Kallus</a:t>
            </a:r>
            <a:endParaRPr lang="en-US" dirty="0"/>
          </a:p>
        </p:txBody>
      </p:sp>
      <p:pic>
        <p:nvPicPr>
          <p:cNvPr id="2052" name="Picture 4" descr="hoto of Madeleine Ude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103" y="3261857"/>
            <a:ext cx="2533807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91954" y="620567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Madeleine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Udell</a:t>
            </a:r>
            <a:endParaRPr lang="en-US" dirty="0"/>
          </a:p>
        </p:txBody>
      </p:sp>
      <p:pic>
        <p:nvPicPr>
          <p:cNvPr id="2054" name="Picture 6" descr="ngela Zho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446" y="3252892"/>
            <a:ext cx="1954306" cy="273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74423" y="620567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Angela</a:t>
            </a:r>
            <a:r>
              <a:rPr lang="zh-CN" altLang="en-US" dirty="0" smtClean="0"/>
              <a:t> </a:t>
            </a:r>
            <a:r>
              <a:rPr lang="en-US" altLang="zh-CN" dirty="0" smtClean="0"/>
              <a:t>Zhou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weighted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disparity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3439" y="157625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Recall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513" y="2081188"/>
            <a:ext cx="8699864" cy="369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51789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Define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sp>
        <p:nvSpPr>
          <p:cNvPr id="39" name="Rectangle 38"/>
          <p:cNvSpPr/>
          <p:nvPr/>
        </p:nvSpPr>
        <p:spPr>
          <a:xfrm>
            <a:off x="829491" y="4051090"/>
            <a:ext cx="3876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Law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Total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Probability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785950" y="5349963"/>
            <a:ext cx="4679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Fréchet</a:t>
            </a:r>
            <a:r>
              <a:rPr lang="en-US" altLang="zh-CN" sz="2800" dirty="0" err="1" smtClean="0"/>
              <a:t>-Hoeffding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inequality</a:t>
            </a:r>
            <a:endParaRPr lang="en-US" sz="2800" dirty="0" smtClean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06" y="5995010"/>
            <a:ext cx="10744199" cy="29017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443" y="4749086"/>
            <a:ext cx="4196048" cy="60561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203" y="4748841"/>
            <a:ext cx="2362243" cy="57561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679" y="3067492"/>
            <a:ext cx="10322504" cy="834658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6593305" y="3051450"/>
            <a:ext cx="2518611" cy="1604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6593305" y="3460522"/>
            <a:ext cx="2510591" cy="23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593305" y="3041119"/>
            <a:ext cx="0" cy="4437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9071812" y="3017057"/>
            <a:ext cx="0" cy="4437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593305" y="250480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Unidentifiable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9071812" y="3041119"/>
            <a:ext cx="2452371" cy="1033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9071811" y="3481951"/>
            <a:ext cx="2452371" cy="1033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endCxn id="116" idx="3"/>
          </p:cNvCxnSpPr>
          <p:nvPr/>
        </p:nvCxnSpPr>
        <p:spPr>
          <a:xfrm>
            <a:off x="11524182" y="3067492"/>
            <a:ext cx="1" cy="4173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9127957" y="3046746"/>
            <a:ext cx="1" cy="4173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9493160" y="2521519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</a:rPr>
              <a:t>Identifiable</a:t>
            </a:r>
            <a:r>
              <a:rPr lang="zh-CN" altLang="en-US" sz="2400" dirty="0" smtClean="0">
                <a:solidFill>
                  <a:schemeClr val="accent1"/>
                </a:solidFill>
              </a:rPr>
              <a:t>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20</a:t>
            </a:fld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159767" y="3523019"/>
            <a:ext cx="2518611" cy="1604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59767" y="3932091"/>
            <a:ext cx="2510591" cy="23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59767" y="3512688"/>
            <a:ext cx="0" cy="4437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638274" y="3488626"/>
            <a:ext cx="0" cy="4437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678378" y="3530578"/>
            <a:ext cx="1251290" cy="1650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678378" y="3932194"/>
            <a:ext cx="1251290" cy="1650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917629" y="3539061"/>
            <a:ext cx="1" cy="4173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710460" y="3519065"/>
            <a:ext cx="1" cy="4173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39" grpId="0"/>
      <p:bldP spid="41" grpId="0"/>
      <p:bldP spid="130" grpId="0"/>
      <p:bldP spid="1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067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Partial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dentification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disparity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408" y="1580864"/>
            <a:ext cx="134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Denote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730" y="1968134"/>
            <a:ext cx="6325388" cy="8657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175656"/>
            <a:ext cx="4929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Tight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partial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identification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set: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9526752" y="2591946"/>
            <a:ext cx="527643" cy="1190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65934" y="1628503"/>
            <a:ext cx="2626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Singleton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perfect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proxy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0363200" y="2532375"/>
            <a:ext cx="16391" cy="3359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004" y="3073028"/>
            <a:ext cx="2428862" cy="663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7507" y="3768222"/>
            <a:ext cx="241300" cy="1104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591" y="3945364"/>
            <a:ext cx="631523" cy="2742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9411" y="4320672"/>
            <a:ext cx="491969" cy="3122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9627" y="3788076"/>
            <a:ext cx="7171674" cy="36299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0313" y="4356086"/>
            <a:ext cx="8534082" cy="366312"/>
          </a:xfrm>
          <a:prstGeom prst="rect">
            <a:avLst/>
          </a:prstGeom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21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256" y="2966237"/>
            <a:ext cx="6383034" cy="8150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236" y="5944676"/>
            <a:ext cx="10488706" cy="4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Smoothness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2777" y="3342090"/>
            <a:ext cx="856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partial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identification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defined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analogously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endParaRPr lang="en-US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77" y="2001404"/>
            <a:ext cx="10299700" cy="1029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377" y="4077414"/>
            <a:ext cx="4784164" cy="4255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2777" y="4848534"/>
            <a:ext cx="7422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Adding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o</a:t>
            </a:r>
            <a:r>
              <a:rPr lang="en-US" altLang="zh-CN" sz="2800" dirty="0" smtClean="0"/>
              <a:t>ther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assumptions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also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possible.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057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945" y="3302446"/>
            <a:ext cx="10515600" cy="468365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Informative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proxies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smtClean="0">
                <a:sym typeface="Wingdings"/>
              </a:rPr>
              <a:t>small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PI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set;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1945" y="1820092"/>
            <a:ext cx="10448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Partial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identification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(PI)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captures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ambiguity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in </a:t>
            </a:r>
            <a:r>
              <a:rPr lang="en-US" sz="2800" dirty="0"/>
              <a:t>learning disparity </a:t>
            </a:r>
            <a:r>
              <a:rPr lang="en-US" sz="2800" dirty="0" smtClean="0"/>
              <a:t>based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on </a:t>
            </a:r>
            <a:r>
              <a:rPr lang="en-US" sz="2800" i="1" dirty="0" smtClean="0"/>
              <a:t>data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i="1" dirty="0" smtClean="0"/>
              <a:t>assumptions</a:t>
            </a:r>
            <a:r>
              <a:rPr lang="en-US" sz="28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871945" y="377583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 dirty="0" smtClean="0"/>
              <a:t>Strong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assumption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ym typeface="Wingdings"/>
              </a:rPr>
              <a:t> </a:t>
            </a:r>
            <a:r>
              <a:rPr lang="en-US" altLang="zh-CN" sz="2800" dirty="0" smtClean="0">
                <a:sym typeface="Wingdings"/>
              </a:rPr>
              <a:t>small</a:t>
            </a:r>
            <a:r>
              <a:rPr lang="zh-CN" altLang="en-US" sz="2800" dirty="0" smtClean="0">
                <a:sym typeface="Wingdings"/>
              </a:rPr>
              <a:t> </a:t>
            </a:r>
            <a:r>
              <a:rPr lang="en-US" altLang="zh-CN" sz="2800" dirty="0" smtClean="0">
                <a:sym typeface="Wingdings"/>
              </a:rPr>
              <a:t>PI</a:t>
            </a:r>
            <a:r>
              <a:rPr lang="zh-CN" altLang="en-US" sz="2800" dirty="0" smtClean="0">
                <a:sym typeface="Wingdings"/>
              </a:rPr>
              <a:t> </a:t>
            </a:r>
            <a:r>
              <a:rPr lang="en-US" altLang="zh-CN" sz="2800" dirty="0" smtClean="0">
                <a:sym typeface="Wingdings"/>
              </a:rPr>
              <a:t>set;</a:t>
            </a:r>
          </a:p>
        </p:txBody>
      </p:sp>
      <p:sp>
        <p:nvSpPr>
          <p:cNvPr id="6" name="Rectangle 5"/>
          <p:cNvSpPr/>
          <p:nvPr/>
        </p:nvSpPr>
        <p:spPr>
          <a:xfrm>
            <a:off x="871945" y="4299058"/>
            <a:ext cx="100061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 dirty="0" smtClean="0"/>
              <a:t>Uninformative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proxies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weak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assumptions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ym typeface="Wingdings"/>
              </a:rPr>
              <a:t> </a:t>
            </a:r>
            <a:r>
              <a:rPr lang="en-US" altLang="zh-CN" sz="2800" dirty="0" smtClean="0">
                <a:sym typeface="Wingdings"/>
              </a:rPr>
              <a:t>large</a:t>
            </a:r>
            <a:r>
              <a:rPr lang="zh-CN" altLang="en-US" sz="2800" dirty="0" smtClean="0">
                <a:sym typeface="Wingdings"/>
              </a:rPr>
              <a:t> </a:t>
            </a:r>
            <a:r>
              <a:rPr lang="en-US" altLang="zh-CN" sz="2800" dirty="0" smtClean="0">
                <a:sym typeface="Wingdings"/>
              </a:rPr>
              <a:t>PI</a:t>
            </a:r>
            <a:r>
              <a:rPr lang="zh-CN" altLang="en-US" sz="2800" dirty="0" smtClean="0">
                <a:sym typeface="Wingdings"/>
              </a:rPr>
              <a:t> </a:t>
            </a:r>
            <a:r>
              <a:rPr lang="en-US" altLang="zh-CN" sz="2800" dirty="0" smtClean="0">
                <a:sym typeface="Wingdings"/>
              </a:rPr>
              <a:t>set</a:t>
            </a:r>
            <a:r>
              <a:rPr lang="zh-CN" altLang="en-US" sz="2800" dirty="0" smtClean="0">
                <a:sym typeface="Wingdings"/>
              </a:rPr>
              <a:t>  </a:t>
            </a:r>
            <a:r>
              <a:rPr lang="en-US" altLang="zh-CN" sz="2800" dirty="0" smtClean="0">
                <a:sym typeface="Wingdings"/>
              </a:rPr>
              <a:t>valuable</a:t>
            </a:r>
            <a:r>
              <a:rPr lang="zh-CN" altLang="en-US" sz="2800" dirty="0" smtClean="0">
                <a:sym typeface="Wingdings"/>
              </a:rPr>
              <a:t> </a:t>
            </a:r>
            <a:r>
              <a:rPr lang="en-US" altLang="zh-CN" sz="2800" dirty="0" smtClean="0">
                <a:sym typeface="Wingdings"/>
              </a:rPr>
              <a:t>warning.</a:t>
            </a:r>
            <a:r>
              <a:rPr lang="zh-CN" altLang="en-US" sz="2800" dirty="0" smtClean="0">
                <a:sym typeface="Wingdings"/>
              </a:rPr>
              <a:t> 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23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798708" y="202893"/>
            <a:ext cx="150506" cy="1805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6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PI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391" y="2107623"/>
            <a:ext cx="8811863" cy="441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6404" y="1540858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Recall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90454" y="2673049"/>
            <a:ext cx="4743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Consider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support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function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399" y="3363641"/>
            <a:ext cx="2836864" cy="717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1417" y="4068338"/>
            <a:ext cx="7358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</a:t>
            </a:r>
            <a:r>
              <a:rPr lang="en-US" altLang="zh-CN" sz="2800" dirty="0" smtClean="0"/>
              <a:t>hich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characterizes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convex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hull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219" y="4758930"/>
            <a:ext cx="8000862" cy="463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294" y="5347998"/>
            <a:ext cx="4891496" cy="49021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PI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2343593"/>
            <a:ext cx="10145486" cy="946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35" y="4150837"/>
            <a:ext cx="3335564" cy="845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130" y="5165918"/>
            <a:ext cx="4424136" cy="4414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4515" y="3427108"/>
            <a:ext cx="5886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Apply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Charnes</a:t>
            </a:r>
            <a:r>
              <a:rPr lang="en-US" altLang="zh-CN" sz="2400" dirty="0" smtClean="0"/>
              <a:t>-Copper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transformation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40526" y="1785257"/>
            <a:ext cx="6465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Support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true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positive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disparity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7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PI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4" y="1761569"/>
            <a:ext cx="9910354" cy="898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6948" y="283028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s.t.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413" y="3208133"/>
            <a:ext cx="2666638" cy="367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595" y="3351938"/>
            <a:ext cx="997832" cy="249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413" y="3758071"/>
            <a:ext cx="2135415" cy="704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322" y="3939769"/>
            <a:ext cx="2867478" cy="3411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413" y="4672458"/>
            <a:ext cx="4401161" cy="666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2004" y="4676417"/>
            <a:ext cx="2148841" cy="3291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4579" y="5496496"/>
            <a:ext cx="2170249" cy="3633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9762" y="5401020"/>
            <a:ext cx="4023232" cy="3527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8141" y="6034860"/>
            <a:ext cx="5758181" cy="3774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2397" y="6007339"/>
            <a:ext cx="3314877" cy="3631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3085" y="4036022"/>
                <a:ext cx="258436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/>
                  <a:t>Sample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analogue</a:t>
                </a:r>
              </a:p>
              <a:p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    </a:t>
                </a:r>
                <a:r>
                  <a:rPr lang="en-US" altLang="zh-CN" sz="2400" dirty="0" smtClean="0"/>
                  <a:t>&amp;</a:t>
                </a:r>
                <a:endParaRPr lang="en-US" altLang="zh-CN" sz="2400" dirty="0"/>
              </a:p>
              <a:p>
                <a:r>
                  <a:rPr lang="en-US" altLang="zh-CN" sz="2400" dirty="0"/>
                  <a:t>Line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search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</a:rPr>
                      <m:t>𝑡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 smtClean="0"/>
                  <a:t>          </a:t>
                </a:r>
                <a:r>
                  <a:rPr lang="en-US" altLang="zh-CN" sz="2400" dirty="0" smtClean="0"/>
                  <a:t>&amp;</a:t>
                </a:r>
              </a:p>
              <a:p>
                <a:r>
                  <a:rPr lang="en-US" altLang="zh-CN" sz="2400" dirty="0"/>
                  <a:t>LP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fixed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</a:rPr>
                      <m:t>𝑡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85" y="4036022"/>
                <a:ext cx="2584362" cy="1938992"/>
              </a:xfrm>
              <a:prstGeom prst="rect">
                <a:avLst/>
              </a:prstGeom>
              <a:blipFill rotWithShape="0">
                <a:blip r:embed="rId14"/>
                <a:stretch>
                  <a:fillRect l="-3774" t="-2201" r="-283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8558" y="913902"/>
            <a:ext cx="3293655" cy="2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1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mortgage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2132313"/>
            <a:ext cx="10058400" cy="33013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personalized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warfarin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dosage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dirty="0"/>
              <a:t>he most commonly used oral anticoagulant </a:t>
            </a:r>
            <a:r>
              <a:rPr lang="en-US" dirty="0" smtClean="0"/>
              <a:t>agent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drastically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patients.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Strong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personalized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dosage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IWPC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contains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doctors.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Examples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linear </a:t>
            </a:r>
            <a:r>
              <a:rPr lang="en-US" altLang="zh-CN" dirty="0"/>
              <a:t>regression </a:t>
            </a:r>
            <a:r>
              <a:rPr lang="en-US" altLang="zh-CN" dirty="0" smtClean="0"/>
              <a:t>(Consortium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2009),</a:t>
            </a:r>
            <a:r>
              <a:rPr lang="zh-CN" altLang="en-US" dirty="0" smtClean="0"/>
              <a:t> </a:t>
            </a:r>
            <a:r>
              <a:rPr lang="en-US" altLang="zh-CN" dirty="0" smtClean="0"/>
              <a:t>LASSO (</a:t>
            </a:r>
            <a:r>
              <a:rPr lang="en-US" dirty="0" err="1" smtClean="0"/>
              <a:t>Bastani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dirty="0" err="1" smtClean="0"/>
              <a:t>Bayati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2015),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 </a:t>
            </a:r>
            <a:r>
              <a:rPr lang="en-US" altLang="zh-CN" dirty="0"/>
              <a:t>decision trees </a:t>
            </a:r>
            <a:r>
              <a:rPr lang="en-US" altLang="zh-CN" dirty="0" smtClean="0"/>
              <a:t>(Kallus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2017),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Racial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disparity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personalized</a:t>
            </a:r>
            <a:r>
              <a:rPr lang="zh-CN" altLang="en-US" dirty="0" smtClean="0"/>
              <a:t> </a:t>
            </a:r>
            <a:r>
              <a:rPr lang="en-US" altLang="zh-CN" dirty="0"/>
              <a:t>dosage</a:t>
            </a: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literature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(Consortium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2009).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1342" y="6186675"/>
            <a:ext cx="3408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https</a:t>
            </a:r>
            <a:r>
              <a:rPr lang="en-US" sz="1400" dirty="0"/>
              <a:t>://</a:t>
            </a:r>
            <a:r>
              <a:rPr lang="en-US" sz="1400" dirty="0" err="1"/>
              <a:t>www.pharmgkb.org</a:t>
            </a:r>
            <a:r>
              <a:rPr lang="en-US" sz="1400" dirty="0"/>
              <a:t>/downloads.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627" y="3154784"/>
            <a:ext cx="83036" cy="17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0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</a:t>
            </a:r>
            <a:r>
              <a:rPr lang="zh-CN" altLang="en-US" dirty="0" smtClean="0"/>
              <a:t> </a:t>
            </a:r>
            <a:r>
              <a:rPr lang="en-US" altLang="zh-CN" dirty="0"/>
              <a:t>w</a:t>
            </a:r>
            <a:r>
              <a:rPr lang="en-US" dirty="0" smtClean="0"/>
              <a:t>arfarin </a:t>
            </a:r>
            <a:r>
              <a:rPr lang="en-US" altLang="zh-CN" dirty="0"/>
              <a:t>d</a:t>
            </a:r>
            <a:r>
              <a:rPr lang="en-US" dirty="0" smtClean="0"/>
              <a:t>osing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6284"/>
          </a:xfrm>
        </p:spPr>
        <p:txBody>
          <a:bodyPr/>
          <a:lstStyle/>
          <a:p>
            <a:endParaRPr lang="en-US" altLang="zh-CN" dirty="0" smtClean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88272" y="4113046"/>
                <a:ext cx="7749429" cy="1370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altLang="zh-CN" sz="2800" dirty="0" smtClean="0"/>
                  <a:t>Pretend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we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have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two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separate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data: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altLang="zh-CN" sz="2400" b="0" dirty="0" smtClean="0"/>
                  <a:t>Estimate</a:t>
                </a:r>
                <a:r>
                  <a:rPr lang="zh-CN" alt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mr-IN" altLang="zh-CN" sz="2400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mr-IN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zh-CN" sz="2400" i="1">
                            <a:latin typeface="Cambria Math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mr-IN" altLang="zh-CN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</a:rPr>
                          <m:t>𝐴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by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sample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frequency.</a:t>
                </a:r>
                <a:r>
                  <a:rPr lang="zh-CN" altLang="en-US" sz="2400" dirty="0" smtClean="0"/>
                  <a:t>  </a:t>
                </a:r>
                <a:endParaRPr lang="en-US" altLang="zh-CN" sz="2400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72" y="4113046"/>
                <a:ext cx="7749429" cy="1370953"/>
              </a:xfrm>
              <a:prstGeom prst="rect">
                <a:avLst/>
              </a:prstGeom>
              <a:blipFill rotWithShape="0">
                <a:blip r:embed="rId2"/>
                <a:stretch>
                  <a:fillRect l="-1416" t="-4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88272" y="1825625"/>
                <a:ext cx="9327682" cy="2287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altLang="zh-CN" sz="2800" dirty="0" smtClean="0"/>
                  <a:t>Data:</a:t>
                </a:r>
                <a:r>
                  <a:rPr lang="zh-CN" altLang="en-US" sz="2800" dirty="0" smtClean="0"/>
                  <a:t>  </a:t>
                </a:r>
                <a:endParaRPr lang="en-US" altLang="zh-CN" sz="280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:r>
                  <a:rPr lang="en-US" altLang="zh-CN" sz="2400" dirty="0" smtClean="0"/>
                  <a:t>actual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optimal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dosage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high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or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/>
                  <a:t>not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(dosage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&gt;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35mg/week</a:t>
                </a:r>
                <a:r>
                  <a:rPr lang="en-US" altLang="zh-CN" sz="2400" dirty="0" smtClean="0"/>
                  <a:t>);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zh-CN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 smtClean="0"/>
                  <a:t>estimated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dosage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(high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or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not)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by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Lasso</a:t>
                </a:r>
                <a:r>
                  <a:rPr lang="zh-CN" altLang="en-US" sz="2400" dirty="0"/>
                  <a:t> </a:t>
                </a:r>
                <a:r>
                  <a:rPr lang="en-US" altLang="zh-CN" sz="2400" dirty="0" smtClean="0"/>
                  <a:t>regression</a:t>
                </a:r>
                <a:r>
                  <a:rPr lang="en-US" altLang="zh-CN" sz="2400" dirty="0"/>
                  <a:t>;</a:t>
                </a:r>
                <a:endParaRPr lang="en-US" altLang="zh-CN" sz="2400" dirty="0" smtClean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charset="0"/>
                      </a:rPr>
                      <m:t>𝐴</m:t>
                    </m:r>
                    <m:r>
                      <a:rPr lang="zh-CN" altLang="en-US" sz="240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race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(White,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Black</a:t>
                </a:r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Asian);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</a:rPr>
                      <m:t>𝑍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:r>
                  <a:rPr lang="en-US" sz="2400" dirty="0"/>
                  <a:t>current medications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genetic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factors,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both;</a:t>
                </a:r>
                <a:endParaRPr lang="en-US" altLang="zh-CN" sz="240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72" y="1825625"/>
                <a:ext cx="9327682" cy="2287421"/>
              </a:xfrm>
              <a:prstGeom prst="rect">
                <a:avLst/>
              </a:prstGeom>
              <a:blipFill rotWithShape="0">
                <a:blip r:embed="rId3"/>
                <a:stretch>
                  <a:fillRect l="-1176" t="-2660" r="-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532406" y="6379757"/>
            <a:ext cx="263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dirty="0" smtClean="0"/>
              <a:t>Consortium IWP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smtClean="0"/>
              <a:t>2009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4" y="0"/>
            <a:ext cx="8136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77" y="8537"/>
            <a:ext cx="647290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582" y="0"/>
            <a:ext cx="763229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703" y="17074"/>
            <a:ext cx="571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5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38" y="1908402"/>
            <a:ext cx="11450661" cy="35257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85847"/>
            <a:ext cx="2743200" cy="365125"/>
          </a:xfrm>
        </p:spPr>
        <p:txBody>
          <a:bodyPr/>
          <a:lstStyle/>
          <a:p>
            <a:fld id="{8B8521E1-C420-EF4B-9487-4233902E4A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Proxy</a:t>
            </a:r>
            <a:r>
              <a:rPr lang="zh-CN" altLang="en-US" dirty="0"/>
              <a:t> </a:t>
            </a:r>
            <a:r>
              <a:rPr lang="en-US" altLang="zh-CN" dirty="0"/>
              <a:t>strength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195" y="627018"/>
            <a:ext cx="5063102" cy="6840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5702" y="73211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Entropy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Proxy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strength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6111"/>
            <a:ext cx="10515600" cy="3505200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146"/>
          </a:xfrm>
        </p:spPr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combination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analyze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442708"/>
            <a:ext cx="6511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 dirty="0" err="1" smtClean="0"/>
              <a:t>Unidentifiability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disparity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689350"/>
            <a:ext cx="110441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 dirty="0" smtClean="0"/>
              <a:t>Robust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disparatity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auditing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capture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identification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uncertainty.</a:t>
            </a:r>
            <a:r>
              <a:rPr lang="zh-CN" altLang="en-US" sz="2800" dirty="0" smtClean="0"/>
              <a:t> 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1" y="4387803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 dirty="0" smtClean="0"/>
              <a:t>Limitation: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relative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simple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disparity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identical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distribution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assumption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violated.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33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5327" y="3108081"/>
            <a:ext cx="10515600" cy="482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Characterizing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partial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r>
              <a:rPr lang="en-US" altLang="zh-CN" dirty="0"/>
              <a:t>sets;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7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Kallus</a:t>
            </a:r>
            <a:r>
              <a:rPr lang="en-US" sz="2000" dirty="0"/>
              <a:t>, Nathan, and Angela Zhou. "Confounding-robust policy improvement." </a:t>
            </a:r>
            <a:r>
              <a:rPr lang="en-US" sz="2000" i="1" dirty="0"/>
              <a:t>Advances in Neural Information Processing Systems</a:t>
            </a:r>
            <a:r>
              <a:rPr lang="en-US" sz="2000" dirty="0"/>
              <a:t>. 2018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Chen, </a:t>
            </a:r>
            <a:r>
              <a:rPr lang="en-US" sz="2000" dirty="0" err="1"/>
              <a:t>Jiahao</a:t>
            </a:r>
            <a:r>
              <a:rPr lang="en-US" sz="2000" dirty="0"/>
              <a:t>, et al. "Fairness under unawareness: Assessing disparity when protected class is unobserved." </a:t>
            </a:r>
            <a:r>
              <a:rPr lang="en-US" sz="2000" i="1" dirty="0"/>
              <a:t>Proceedings of the Conference on Fairness, Accountability, and Transparency</a:t>
            </a:r>
            <a:r>
              <a:rPr lang="en-US" sz="2000" dirty="0"/>
              <a:t>. ACM, 2019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Kallus, Nathan, Xiaojie Mao, and Angela Zhou. "Assessing Algorithmic Fairness with Unobserved Protected Class Using Data Combination." </a:t>
            </a:r>
            <a:r>
              <a:rPr lang="en-US" sz="2000" i="1" dirty="0" err="1"/>
              <a:t>arXiv</a:t>
            </a:r>
            <a:r>
              <a:rPr lang="en-US" sz="2000" i="1" dirty="0"/>
              <a:t> preprint arXiv:1906.00285</a:t>
            </a:r>
            <a:r>
              <a:rPr lang="en-US" sz="2000" dirty="0"/>
              <a:t> (2019</a:t>
            </a:r>
            <a:r>
              <a:rPr lang="en-US" sz="2000" dirty="0" smtClean="0"/>
              <a:t>).</a:t>
            </a:r>
          </a:p>
          <a:p>
            <a:r>
              <a:rPr lang="en-US" sz="2000" dirty="0"/>
              <a:t>Arthur P Baines and Marsha J </a:t>
            </a:r>
            <a:r>
              <a:rPr lang="en-US" sz="2000" dirty="0" err="1"/>
              <a:t>Courchane</a:t>
            </a:r>
            <a:r>
              <a:rPr lang="en-US" sz="2000" dirty="0"/>
              <a:t>. 2014-11. Fair Lending: Implications for the Indirect Auto Finance Market. </a:t>
            </a:r>
            <a:r>
              <a:rPr lang="en-US" sz="2000" dirty="0">
                <a:hlinkClick r:id="rId2" invalidUrl="https://www.crai.com/sites/default/files/publi cations/Fair-Lending-Implications-for-the-Indirect-Auto-Finance-Market.pdf"/>
              </a:rPr>
              <a:t>https://www.crai.com/sites/default/files/publi </a:t>
            </a:r>
            <a:r>
              <a:rPr lang="en-US" sz="2000" dirty="0" smtClean="0">
                <a:hlinkClick r:id="rId3" invalidUrl="https://www.crai.com/sites/default/files/publi cations/Fair-Lending-Implications-for-the-Indirect-Auto-Finance-Market.pdf"/>
              </a:rPr>
              <a:t>cations/Fair-Lending-Implications-for-the-Indirect-Auto-Finance-Market.pdf</a:t>
            </a:r>
            <a:endParaRPr lang="en-US" sz="2000" dirty="0" smtClean="0"/>
          </a:p>
          <a:p>
            <a:r>
              <a:rPr lang="en-US" sz="2000" dirty="0"/>
              <a:t>Yan Zhang. 2016-01. Assessing Fair Lending Risks Using Race/Ethnicity Proxies. Management Science 64, 1 (2016-01), 178–197. https://</a:t>
            </a:r>
            <a:r>
              <a:rPr lang="en-US" sz="2000" dirty="0" err="1"/>
              <a:t>doi.org</a:t>
            </a:r>
            <a:r>
              <a:rPr lang="en-US" sz="2000" dirty="0"/>
              <a:t>/10.1287/mnsc.2016. </a:t>
            </a:r>
            <a:r>
              <a:rPr lang="en-US" sz="2000" dirty="0" smtClean="0"/>
              <a:t>2579</a:t>
            </a:r>
            <a:r>
              <a:rPr lang="en-US" altLang="zh-CN" sz="2000" dirty="0" smtClean="0"/>
              <a:t>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3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Consortium IWP (2009) Estimation of the warfarin dose with clinical and </a:t>
            </a:r>
            <a:r>
              <a:rPr lang="en-US" sz="2000" dirty="0" err="1"/>
              <a:t>pharmacogenetic</a:t>
            </a:r>
            <a:r>
              <a:rPr lang="en-US" sz="2000" dirty="0"/>
              <a:t> data. New England Journal of Medicine 360(8):753–764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err="1"/>
              <a:t>Bastani</a:t>
            </a:r>
            <a:r>
              <a:rPr lang="en-US" sz="2000" dirty="0"/>
              <a:t>, </a:t>
            </a:r>
            <a:r>
              <a:rPr lang="en-US" sz="2000" dirty="0" err="1"/>
              <a:t>Hamsa</a:t>
            </a:r>
            <a:r>
              <a:rPr lang="en-US" sz="2000" dirty="0"/>
              <a:t>, and Mohsen </a:t>
            </a:r>
            <a:r>
              <a:rPr lang="en-US" sz="2000" dirty="0" err="1"/>
              <a:t>Bayati</a:t>
            </a:r>
            <a:r>
              <a:rPr lang="en-US" sz="2000" dirty="0"/>
              <a:t>. "Online decision-making with high-dimensional covariates." </a:t>
            </a:r>
            <a:r>
              <a:rPr lang="en-US" sz="2000" i="1" dirty="0"/>
              <a:t>Available at SSRN 2661896</a:t>
            </a:r>
            <a:r>
              <a:rPr lang="en-US" sz="2000" dirty="0"/>
              <a:t> (2015</a:t>
            </a:r>
            <a:r>
              <a:rPr lang="en-US" sz="2000" dirty="0" smtClean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Kallus, Nathan. "Recursive partitioning for personalization using observational data." </a:t>
            </a:r>
            <a:r>
              <a:rPr lang="en-US" sz="2000" i="1" dirty="0"/>
              <a:t>Proceedings of the 34th International Conference on Machine Learning-Volume 70</a:t>
            </a:r>
            <a:r>
              <a:rPr lang="en-US" sz="2000" dirty="0"/>
              <a:t>. JMLR. org, 2017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Fremont, Allen, et al. "When race/ethnicity data are lacking." </a:t>
            </a:r>
            <a:r>
              <a:rPr lang="en-US" sz="2000" i="1" dirty="0"/>
              <a:t>RAND Health Q</a:t>
            </a:r>
            <a:r>
              <a:rPr lang="en-US" sz="2000" dirty="0"/>
              <a:t> 6 (2016): 1-6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Elliott MN, Fremont A, Morrison PA, Pantoja P, Lurie N (2008) A new method for estimating race/ethnicity and associated disparities where administrative records lack self-reported race/ethnicity. Health services research 43(5p1):1722–1736. </a:t>
            </a:r>
            <a:endParaRPr lang="en-US" sz="2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Elliott MN, Morrison PA, Fremont A, McCaffrey DF, Pantoja P, Lurie N (2009) Using the census bureau’s surname list to improve estimates of race/ethnicity and associated disparities. Health Services and Outcomes Research Methodology 9(2):69.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err="1"/>
              <a:t>Nerenz</a:t>
            </a:r>
            <a:r>
              <a:rPr lang="en-US" sz="2000" dirty="0"/>
              <a:t> DR, McFadden B, Ulmer C, et al. (2009) Race, ethnicity, and language data: standardization for health care quality improvement (National Academies Press</a:t>
            </a:r>
            <a:r>
              <a:rPr lang="en-US" sz="2000" dirty="0" smtClean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err="1"/>
              <a:t>Weissman</a:t>
            </a:r>
            <a:r>
              <a:rPr lang="en-US" sz="2000" dirty="0"/>
              <a:t>, Joel S., and </a:t>
            </a:r>
            <a:r>
              <a:rPr lang="en-US" sz="2000" dirty="0" err="1"/>
              <a:t>Romana</a:t>
            </a:r>
            <a:r>
              <a:rPr lang="en-US" sz="2000" dirty="0"/>
              <a:t> </a:t>
            </a:r>
            <a:r>
              <a:rPr lang="en-US" sz="2000" dirty="0" err="1"/>
              <a:t>Hasnain-Wynia</a:t>
            </a:r>
            <a:r>
              <a:rPr lang="en-US" sz="2000" dirty="0"/>
              <a:t>. "Advancing health care equity through improved data collection." </a:t>
            </a:r>
            <a:r>
              <a:rPr lang="en-US" sz="2000" i="1" dirty="0"/>
              <a:t>New England Journal of Medicine</a:t>
            </a:r>
            <a:r>
              <a:rPr lang="en-US" sz="2000" dirty="0"/>
              <a:t> 364.24 (2011): 2276-2277.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32569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Chen, Kallus, </a:t>
            </a:r>
            <a:r>
              <a:rPr lang="en-US" sz="2400" b="1" dirty="0"/>
              <a:t>Mao</a:t>
            </a:r>
            <a:r>
              <a:rPr lang="en-US" sz="2400" dirty="0"/>
              <a:t>, </a:t>
            </a:r>
            <a:r>
              <a:rPr lang="en-US" sz="2400" dirty="0" err="1"/>
              <a:t>Svacha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en-US" sz="2400" dirty="0"/>
              <a:t> </a:t>
            </a:r>
            <a:r>
              <a:rPr lang="en-US" sz="2400" dirty="0" err="1"/>
              <a:t>Udell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sz="2400" dirty="0"/>
              <a:t>“Fairness under unawareness: Assessing disparity when protected class is unobserved.” </a:t>
            </a:r>
            <a:r>
              <a:rPr lang="en-US" altLang="zh-CN" sz="2400" dirty="0"/>
              <a:t>ACM</a:t>
            </a:r>
            <a:r>
              <a:rPr lang="zh-CN" altLang="en-US" sz="2400" dirty="0"/>
              <a:t> </a:t>
            </a:r>
            <a:r>
              <a:rPr lang="en-US" altLang="zh-CN" sz="2400" dirty="0"/>
              <a:t>FAT</a:t>
            </a:r>
            <a:r>
              <a:rPr lang="zh-CN" altLang="en-US" sz="2400" dirty="0"/>
              <a:t>*</a:t>
            </a:r>
            <a:r>
              <a:rPr lang="en-US" sz="2400" dirty="0"/>
              <a:t>, 2019.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Kallus, </a:t>
            </a:r>
            <a:r>
              <a:rPr lang="en-US" sz="2400" b="1" dirty="0"/>
              <a:t>Mao</a:t>
            </a:r>
            <a:r>
              <a:rPr lang="en-US" sz="2400" dirty="0"/>
              <a:t>, and</a:t>
            </a:r>
            <a:r>
              <a:rPr lang="zh-CN" altLang="en-US" sz="2400" dirty="0"/>
              <a:t> </a:t>
            </a:r>
            <a:r>
              <a:rPr lang="en-US" sz="2400" dirty="0"/>
              <a:t>Zhou. “Assessing Algorithmic Fairness with Unobserved Protected Class Using Data Combination.”</a:t>
            </a:r>
            <a:r>
              <a:rPr lang="zh-CN" altLang="en-US" sz="2400" dirty="0"/>
              <a:t> </a:t>
            </a:r>
            <a:r>
              <a:rPr lang="en-US" sz="2400" dirty="0"/>
              <a:t>Major revision in </a:t>
            </a:r>
            <a:r>
              <a:rPr lang="en-US" sz="2400" b="1" i="1" dirty="0"/>
              <a:t>Management </a:t>
            </a:r>
            <a:r>
              <a:rPr lang="en-US" sz="2400" b="1" i="1" dirty="0" smtClean="0"/>
              <a:t>Science</a:t>
            </a:r>
            <a:r>
              <a:rPr lang="zh-CN" altLang="en-US" sz="2400" b="1" i="1" dirty="0" smtClean="0"/>
              <a:t> </a:t>
            </a:r>
            <a:r>
              <a:rPr lang="en-US" sz="2400" dirty="0"/>
              <a:t>Special Issue on Data-Driven Prescriptive </a:t>
            </a:r>
            <a:r>
              <a:rPr lang="en-US" sz="2400" dirty="0" smtClean="0"/>
              <a:t>Analytics.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2019</a:t>
            </a:r>
            <a:r>
              <a:rPr lang="en-US" altLang="zh-CN" sz="2400" dirty="0"/>
              <a:t>.</a:t>
            </a:r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altLang="zh-CN" sz="2400" dirty="0" smtClean="0"/>
              <a:t>Contact: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xm77@cornell.edu</a:t>
            </a:r>
            <a:r>
              <a:rPr lang="zh-CN" altLang="en-US" sz="2400" dirty="0" smtClean="0"/>
              <a:t>      </a:t>
            </a:r>
            <a:r>
              <a:rPr lang="en-US" altLang="zh-CN" sz="2400" dirty="0" smtClean="0"/>
              <a:t>Website: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https://xiaojiemao.github.io/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8469" y="5373518"/>
            <a:ext cx="3035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/>
              <a:t>Thank</a:t>
            </a:r>
            <a:r>
              <a:rPr lang="zh-CN" altLang="en-US" sz="4800" b="1" dirty="0" smtClean="0"/>
              <a:t> </a:t>
            </a:r>
            <a:r>
              <a:rPr lang="en-US" altLang="zh-CN" sz="4800" b="1" dirty="0" smtClean="0"/>
              <a:t>you</a:t>
            </a:r>
            <a:r>
              <a:rPr lang="en-US" altLang="zh-CN" sz="4800" b="1" dirty="0"/>
              <a:t>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5815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131" y="1513682"/>
            <a:ext cx="8059738" cy="50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7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Two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doctrines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discrimination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16916"/>
            <a:ext cx="5033963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Disparate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Treatment</a:t>
            </a:r>
          </a:p>
          <a:p>
            <a:pPr lvl="1"/>
            <a:endParaRPr lang="en-US" altLang="zh-CN" sz="28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altLang="zh-CN" sz="2800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Explicitly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treat an individual differently based on class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membership.</a:t>
            </a:r>
          </a:p>
          <a:p>
            <a:pPr marL="457200" lvl="1" indent="0">
              <a:buNone/>
            </a:pP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    </a:t>
            </a:r>
          </a:p>
          <a:p>
            <a:pPr marL="457200" lvl="1" indent="0">
              <a:buNone/>
            </a:pP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treatment disparity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Disparate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Impact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Adversely affect members of one protected class more than the other even if by an ostensibly neutral policy.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outcome disparity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6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Two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doctrines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discrimination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16916"/>
            <a:ext cx="5033963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Disparate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Treatment</a:t>
            </a:r>
          </a:p>
          <a:p>
            <a:pPr lvl="1"/>
            <a:endParaRPr lang="en-US" altLang="zh-CN" sz="28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altLang="zh-CN" sz="2800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Explicitly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treat an individual differently based on class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membership.</a:t>
            </a:r>
          </a:p>
          <a:p>
            <a:pPr marL="457200" lvl="1" indent="0">
              <a:buNone/>
            </a:pP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    </a:t>
            </a:r>
          </a:p>
          <a:p>
            <a:pPr marL="457200" lvl="1" indent="0">
              <a:buNone/>
            </a:pP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treatment disparity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Disparate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Impact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b="1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Adversely affect members of one protected class more than the other even if by an ostensibly neutral policy.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outcome disparity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9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Unobserved protected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676" y="3265498"/>
            <a:ext cx="10515600" cy="869449"/>
          </a:xfrm>
        </p:spPr>
        <p:txBody>
          <a:bodyPr/>
          <a:lstStyle/>
          <a:p>
            <a:r>
              <a:rPr lang="en-US" dirty="0" smtClean="0"/>
              <a:t>Financial industry: </a:t>
            </a:r>
            <a:r>
              <a:rPr lang="zh-CN" altLang="en-US" dirty="0"/>
              <a:t> </a:t>
            </a:r>
            <a:r>
              <a:rPr lang="en-US" dirty="0" smtClean="0"/>
              <a:t>illegal to collect race and ethnicity for non-mortgage products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87829" y="4830117"/>
            <a:ext cx="6261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to measure outcome disparity </a:t>
            </a:r>
          </a:p>
          <a:p>
            <a:r>
              <a:rPr lang="en-US" sz="2800" dirty="0" smtClean="0"/>
              <a:t>when protected class is </a:t>
            </a:r>
            <a:r>
              <a:rPr lang="en-US" sz="2800" b="1" dirty="0" smtClean="0"/>
              <a:t>unobserved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00953" y="1779319"/>
            <a:ext cx="1021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altLang="zh-CN" sz="2800" dirty="0" smtClean="0"/>
              <a:t>Healthcare</a:t>
            </a:r>
            <a:r>
              <a:rPr lang="en-US" sz="2800" dirty="0" smtClean="0"/>
              <a:t>: 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H</a:t>
            </a:r>
            <a:r>
              <a:rPr lang="en-US" sz="2800" dirty="0" smtClean="0"/>
              <a:t>ealth </a:t>
            </a:r>
            <a:r>
              <a:rPr lang="en-US" sz="2800" dirty="0" smtClean="0"/>
              <a:t>plans</a:t>
            </a:r>
            <a:r>
              <a:rPr lang="zh-CN" altLang="en-US" sz="2800" dirty="0"/>
              <a:t> </a:t>
            </a:r>
            <a:r>
              <a:rPr lang="en-US" sz="2800" dirty="0" smtClean="0"/>
              <a:t>lack </a:t>
            </a:r>
            <a:r>
              <a:rPr lang="en-US" sz="2800" dirty="0"/>
              <a:t>race/ethnicity data on most of their </a:t>
            </a:r>
            <a:r>
              <a:rPr lang="en-US" sz="2800" dirty="0" smtClean="0"/>
              <a:t>enrollees</a:t>
            </a:r>
            <a:r>
              <a:rPr lang="en-US" altLang="zh-CN" sz="2800" dirty="0"/>
              <a:t>;</a:t>
            </a:r>
            <a:endParaRPr lang="en-US" altLang="zh-CN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793" y="1863918"/>
            <a:ext cx="83036" cy="172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8940" y="6231638"/>
            <a:ext cx="5007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400" dirty="0" err="1"/>
              <a:t>Weissman</a:t>
            </a:r>
            <a:r>
              <a:rPr lang="zh-CN" altLang="en-US" sz="1400" dirty="0"/>
              <a:t> </a:t>
            </a:r>
            <a:r>
              <a:rPr lang="en-US" altLang="zh-CN" sz="1400" dirty="0"/>
              <a:t>et.</a:t>
            </a:r>
            <a:r>
              <a:rPr lang="zh-CN" altLang="en-US" sz="1400" dirty="0"/>
              <a:t> </a:t>
            </a:r>
            <a:r>
              <a:rPr lang="en-US" altLang="zh-CN" sz="1400" dirty="0"/>
              <a:t>al.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2011,</a:t>
            </a:r>
            <a:r>
              <a:rPr lang="zh-CN" altLang="en-US" sz="1400" dirty="0" smtClean="0"/>
              <a:t> </a:t>
            </a:r>
            <a:r>
              <a:rPr lang="en-US" altLang="zh-CN" sz="1400" dirty="0" err="1" smtClean="0"/>
              <a:t>Frement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et.</a:t>
            </a:r>
            <a:r>
              <a:rPr lang="zh-CN" altLang="en-US" sz="1400" dirty="0"/>
              <a:t> </a:t>
            </a:r>
            <a:r>
              <a:rPr lang="en-US" altLang="zh-CN" sz="1400" dirty="0"/>
              <a:t>al.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2016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42" y="3319076"/>
            <a:ext cx="112281" cy="18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8941" y="6538912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2.</a:t>
            </a:r>
            <a:r>
              <a:rPr lang="zh-CN" altLang="en-US" sz="1400" dirty="0" smtClean="0"/>
              <a:t>    </a:t>
            </a:r>
            <a:r>
              <a:rPr lang="en-US" altLang="zh-CN" sz="1400" dirty="0" smtClean="0"/>
              <a:t>Zhang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2017,</a:t>
            </a:r>
            <a:r>
              <a:rPr lang="zh-CN" altLang="en-US" sz="1400" dirty="0"/>
              <a:t> </a:t>
            </a:r>
            <a:r>
              <a:rPr lang="en-US" altLang="zh-CN" sz="1400" dirty="0"/>
              <a:t>Chen</a:t>
            </a:r>
            <a:r>
              <a:rPr lang="zh-CN" altLang="en-US" sz="1400" dirty="0"/>
              <a:t> </a:t>
            </a:r>
            <a:r>
              <a:rPr lang="en-US" altLang="zh-CN" sz="1400" dirty="0"/>
              <a:t>et.</a:t>
            </a:r>
            <a:r>
              <a:rPr lang="zh-CN" altLang="en-US" sz="1400" dirty="0"/>
              <a:t> </a:t>
            </a:r>
            <a:r>
              <a:rPr lang="en-US" altLang="zh-CN" sz="1400" dirty="0"/>
              <a:t>al.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9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approach: BISG</a:t>
            </a:r>
            <a:r>
              <a:rPr lang="zh-CN" altLang="en-US" dirty="0"/>
              <a:t> </a:t>
            </a:r>
            <a:r>
              <a:rPr lang="en-US" dirty="0"/>
              <a:t>proxy method 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7188" y="6380366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(</a:t>
            </a:r>
            <a:r>
              <a:rPr lang="en-US" sz="1400" dirty="0" err="1"/>
              <a:t>Nerenz</a:t>
            </a:r>
            <a:r>
              <a:rPr lang="en-US" sz="1400" dirty="0"/>
              <a:t> </a:t>
            </a:r>
            <a:r>
              <a:rPr lang="en-US" altLang="zh-CN" sz="1400" dirty="0" smtClean="0"/>
              <a:t>et.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a</a:t>
            </a:r>
            <a:r>
              <a:rPr lang="en-US" altLang="zh-CN" sz="1400" dirty="0" smtClean="0"/>
              <a:t>l.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2009)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55" y="2102557"/>
            <a:ext cx="6426374" cy="3841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64198" y="2102557"/>
            <a:ext cx="4672668" cy="1200329"/>
          </a:xfrm>
          <a:prstGeom prst="rect">
            <a:avLst/>
          </a:prstGeom>
          <a:noFill/>
          <a:ln w="38100">
            <a:solidFill>
              <a:schemeClr val="dk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“</a:t>
            </a:r>
            <a:r>
              <a:rPr lang="mr-IN" altLang="zh-CN" dirty="0" smtClean="0"/>
              <a:t>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ethnicity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combination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geocoding,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proprietary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African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American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first-name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”</a:t>
            </a:r>
            <a:endParaRPr lang="en-US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6610525" y="2702722"/>
            <a:ext cx="553673" cy="98004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610525" y="4241795"/>
            <a:ext cx="637563" cy="539930"/>
          </a:xfrm>
          <a:prstGeom prst="straightConnector1">
            <a:avLst/>
          </a:prstGeom>
          <a:ln w="38100">
            <a:solidFill>
              <a:schemeClr val="dk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48088" y="4207239"/>
            <a:ext cx="4588778" cy="923330"/>
          </a:xfrm>
          <a:prstGeom prst="rect">
            <a:avLst/>
          </a:prstGeom>
          <a:noFill/>
          <a:ln w="38100">
            <a:solidFill>
              <a:schemeClr val="dk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“</a:t>
            </a:r>
            <a:r>
              <a:rPr lang="mr-IN" altLang="zh-CN" dirty="0" smtClean="0"/>
              <a:t>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ethnicity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claims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/>
              <a:t> </a:t>
            </a:r>
            <a:r>
              <a:rPr lang="en-US" altLang="zh-CN" dirty="0" smtClean="0"/>
              <a:t>quality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measures.”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BISG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9449"/>
          </a:xfrm>
        </p:spPr>
        <p:txBody>
          <a:bodyPr>
            <a:normAutofit/>
          </a:bodyPr>
          <a:lstStyle/>
          <a:p>
            <a:r>
              <a:rPr lang="en-US" dirty="0" smtClean="0"/>
              <a:t>First developed for auditing fairness in healthcare (Elliott et al. 2008, 2009), later on adopted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regulators</a:t>
            </a:r>
            <a:r>
              <a:rPr lang="zh-CN" altLang="en-US" dirty="0" smtClean="0"/>
              <a:t> </a:t>
            </a:r>
            <a:r>
              <a:rPr lang="en-US" dirty="0" smtClean="0"/>
              <a:t>in fair</a:t>
            </a:r>
            <a:r>
              <a:rPr lang="zh-CN" altLang="en-US" dirty="0"/>
              <a:t> </a:t>
            </a:r>
            <a:r>
              <a:rPr lang="en-US" altLang="zh-CN" dirty="0" smtClean="0"/>
              <a:t>lending;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3951338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 dirty="0" smtClean="0"/>
              <a:t>CFPB’s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a</a:t>
            </a:r>
            <a:r>
              <a:rPr lang="en-US" altLang="zh-CN" sz="2800" dirty="0" smtClean="0"/>
              <a:t>nalysis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based on BISG led to 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$98</a:t>
            </a:r>
            <a:r>
              <a:rPr lang="zh-CN" altLang="en-US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million</a:t>
            </a:r>
            <a:r>
              <a:rPr lang="zh-CN" altLang="en-US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fine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against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Ally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Bank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2013;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5019396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Biased</a:t>
            </a:r>
            <a:r>
              <a:rPr lang="zh-CN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estimation</a:t>
            </a:r>
            <a:r>
              <a:rPr lang="zh-CN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disparity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sensitivity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tuning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parameter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reported in lending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applications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(Baines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err="1" smtClean="0">
                <a:latin typeface="Arial" charset="0"/>
                <a:ea typeface="Arial" charset="0"/>
                <a:cs typeface="Arial" charset="0"/>
              </a:rPr>
              <a:t>Courchane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2014, Zhang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2016, Chen et. al. 2019).</a:t>
            </a:r>
          </a:p>
          <a:p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844601"/>
            <a:ext cx="10746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800" dirty="0" smtClean="0"/>
              <a:t>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interim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strategy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suggested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by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Institute of Medicine (</a:t>
            </a:r>
            <a:r>
              <a:rPr lang="en-US" sz="2800" dirty="0" err="1" smtClean="0"/>
              <a:t>Nerenz</a:t>
            </a:r>
            <a:r>
              <a:rPr lang="en-US" sz="2800" dirty="0" smtClean="0"/>
              <a:t> et al. 2009).</a:t>
            </a:r>
            <a:endParaRPr lang="en-US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521E1-C420-EF4B-9487-4233902E4A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3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27483</TotalTime>
  <Words>1532</Words>
  <Application>Microsoft Macintosh PowerPoint</Application>
  <PresentationFormat>Widescreen</PresentationFormat>
  <Paragraphs>290</Paragraphs>
  <Slides>37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Cambria Math</vt:lpstr>
      <vt:lpstr>DengXian</vt:lpstr>
      <vt:lpstr>Mangal</vt:lpstr>
      <vt:lpstr>Wingdings</vt:lpstr>
      <vt:lpstr>黑体</vt:lpstr>
      <vt:lpstr>Arial</vt:lpstr>
      <vt:lpstr>Office Theme</vt:lpstr>
      <vt:lpstr>Assessing Algorithmic Fairness with Unobserved Protected Class Using Data Combination</vt:lpstr>
      <vt:lpstr>PowerPoint Presentation</vt:lpstr>
      <vt:lpstr>PowerPoint Presentation</vt:lpstr>
      <vt:lpstr>Protected class</vt:lpstr>
      <vt:lpstr>Two doctrines of discrimination</vt:lpstr>
      <vt:lpstr>Two doctrines of discrimination</vt:lpstr>
      <vt:lpstr>Unobserved protected class</vt:lpstr>
      <vt:lpstr>Existing approach: BISG proxy method </vt:lpstr>
      <vt:lpstr>BISG</vt:lpstr>
      <vt:lpstr>Unmeasured confounders</vt:lpstr>
      <vt:lpstr>Preview of our results</vt:lpstr>
      <vt:lpstr>Preview of our results</vt:lpstr>
      <vt:lpstr>Notation</vt:lpstr>
      <vt:lpstr>Data Combination</vt:lpstr>
      <vt:lpstr>Disparity measure</vt:lpstr>
      <vt:lpstr>Disparity measure</vt:lpstr>
      <vt:lpstr>Identification under perfect proxy</vt:lpstr>
      <vt:lpstr>General unidentifiability of disparity</vt:lpstr>
      <vt:lpstr>Uncertainty set for joint distributions</vt:lpstr>
      <vt:lpstr>A weighted formulation for disparity</vt:lpstr>
      <vt:lpstr>Partial identification set for disparity </vt:lpstr>
      <vt:lpstr>Smoothness constraint</vt:lpstr>
      <vt:lpstr>Size of partial identification set</vt:lpstr>
      <vt:lpstr>Computing PI set</vt:lpstr>
      <vt:lpstr>Computing PI set </vt:lpstr>
      <vt:lpstr>Computing PI set </vt:lpstr>
      <vt:lpstr>Data analysis: US mortgage data</vt:lpstr>
      <vt:lpstr>Data analysis: personalized warfarin dosage </vt:lpstr>
      <vt:lpstr>Data analysis: warfarin dosing</vt:lpstr>
      <vt:lpstr>Partial identification set</vt:lpstr>
      <vt:lpstr>Proxy strength</vt:lpstr>
      <vt:lpstr>Proxy strength</vt:lpstr>
      <vt:lpstr>Summary</vt:lpstr>
      <vt:lpstr>Reference</vt:lpstr>
      <vt:lpstr>Reference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 for unmeasured confounding in </dc:title>
  <dc:creator>Mao Xiaojie</dc:creator>
  <cp:lastModifiedBy>Mao Xiaojie</cp:lastModifiedBy>
  <cp:revision>895</cp:revision>
  <dcterms:created xsi:type="dcterms:W3CDTF">2019-07-30T19:59:44Z</dcterms:created>
  <dcterms:modified xsi:type="dcterms:W3CDTF">2019-10-20T01:21:04Z</dcterms:modified>
</cp:coreProperties>
</file>